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3.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4.xml" ContentType="application/vnd.openxmlformats-officedocument.themeOverride+xml"/>
  <Override PartName="/ppt/notesSlides/notesSlide1.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56" r:id="rId2"/>
    <p:sldId id="257" r:id="rId3"/>
    <p:sldId id="259" r:id="rId4"/>
    <p:sldId id="260" r:id="rId5"/>
    <p:sldId id="261" r:id="rId6"/>
    <p:sldId id="263" r:id="rId7"/>
    <p:sldId id="264" r:id="rId8"/>
    <p:sldId id="266" r:id="rId9"/>
    <p:sldId id="267" r:id="rId10"/>
    <p:sldId id="262" r:id="rId11"/>
    <p:sldId id="268" r:id="rId12"/>
    <p:sldId id="269" r:id="rId13"/>
    <p:sldId id="270" r:id="rId14"/>
    <p:sldId id="271" r:id="rId15"/>
    <p:sldId id="272" r:id="rId16"/>
    <p:sldId id="273" r:id="rId17"/>
    <p:sldId id="278" r:id="rId18"/>
    <p:sldId id="265" r:id="rId19"/>
    <p:sldId id="275" r:id="rId20"/>
    <p:sldId id="277" r:id="rId21"/>
    <p:sldId id="279" r:id="rId22"/>
    <p:sldId id="281" r:id="rId23"/>
    <p:sldId id="280" r:id="rId24"/>
    <p:sldId id="276"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25" autoAdjust="0"/>
    <p:restoredTop sz="96110" autoAdjust="0"/>
  </p:normalViewPr>
  <p:slideViewPr>
    <p:cSldViewPr snapToGrid="0">
      <p:cViewPr>
        <p:scale>
          <a:sx n="82" d="100"/>
          <a:sy n="82" d="100"/>
        </p:scale>
        <p:origin x="96" y="56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NULL"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xlsx"/></Relationships>
</file>

<file path=ppt/charts/_rels/chart3.xml.rels><?xml version="1.0" encoding="UTF-8" standalone="yes"?>
<Relationships xmlns="http://schemas.openxmlformats.org/package/2006/relationships"><Relationship Id="rId3" Type="http://schemas.openxmlformats.org/officeDocument/2006/relationships/oleObject" Target="file:///C:\Users\Andrea\Documents\Business\demographics%20for%20business%20plan.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1.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2.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Distribution of Males and Females at the zip code</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properties!$AM$2</c:f>
              <c:strCache>
                <c:ptCount val="1"/>
                <c:pt idx="0">
                  <c:v>Total Males</c:v>
                </c:pt>
              </c:strCache>
            </c:strRef>
          </c:tx>
          <c:spPr>
            <a:solidFill>
              <a:schemeClr val="accent1"/>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properties!$AM$3:$AM$34</c:f>
              <c:numCache>
                <c:formatCode>#,##0</c:formatCode>
                <c:ptCount val="32"/>
                <c:pt idx="0">
                  <c:v>26609</c:v>
                </c:pt>
                <c:pt idx="1">
                  <c:v>21318</c:v>
                </c:pt>
                <c:pt idx="2">
                  <c:v>4090</c:v>
                </c:pt>
                <c:pt idx="3">
                  <c:v>9996</c:v>
                </c:pt>
                <c:pt idx="4">
                  <c:v>9770</c:v>
                </c:pt>
                <c:pt idx="5">
                  <c:v>9322</c:v>
                </c:pt>
                <c:pt idx="6">
                  <c:v>25920</c:v>
                </c:pt>
                <c:pt idx="7">
                  <c:v>24860</c:v>
                </c:pt>
                <c:pt idx="8">
                  <c:v>14082</c:v>
                </c:pt>
                <c:pt idx="9">
                  <c:v>13548</c:v>
                </c:pt>
                <c:pt idx="10">
                  <c:v>34796</c:v>
                </c:pt>
                <c:pt idx="11">
                  <c:v>33007</c:v>
                </c:pt>
                <c:pt idx="12">
                  <c:v>21903</c:v>
                </c:pt>
                <c:pt idx="13">
                  <c:v>21887</c:v>
                </c:pt>
                <c:pt idx="14">
                  <c:v>24273</c:v>
                </c:pt>
                <c:pt idx="15">
                  <c:v>7726</c:v>
                </c:pt>
                <c:pt idx="16">
                  <c:v>11333</c:v>
                </c:pt>
                <c:pt idx="17">
                  <c:v>26535</c:v>
                </c:pt>
                <c:pt idx="18">
                  <c:v>27171</c:v>
                </c:pt>
                <c:pt idx="19">
                  <c:v>30143</c:v>
                </c:pt>
                <c:pt idx="20">
                  <c:v>35119</c:v>
                </c:pt>
                <c:pt idx="21">
                  <c:v>18894</c:v>
                </c:pt>
                <c:pt idx="22">
                  <c:v>16088</c:v>
                </c:pt>
                <c:pt idx="23">
                  <c:v>12099</c:v>
                </c:pt>
                <c:pt idx="24">
                  <c:v>22620</c:v>
                </c:pt>
                <c:pt idx="25">
                  <c:v>12536</c:v>
                </c:pt>
                <c:pt idx="26">
                  <c:v>20554</c:v>
                </c:pt>
                <c:pt idx="27">
                  <c:v>19038</c:v>
                </c:pt>
                <c:pt idx="28">
                  <c:v>3193</c:v>
                </c:pt>
                <c:pt idx="29">
                  <c:v>1794</c:v>
                </c:pt>
                <c:pt idx="30">
                  <c:v>4380</c:v>
                </c:pt>
                <c:pt idx="31">
                  <c:v>12629</c:v>
                </c:pt>
              </c:numCache>
            </c:numRef>
          </c:val>
          <c:extLst>
            <c:ext xmlns:c16="http://schemas.microsoft.com/office/drawing/2014/chart" uri="{C3380CC4-5D6E-409C-BE32-E72D297353CC}">
              <c16:uniqueId val="{00000000-ABF0-4331-BE00-0C0D9DCE5357}"/>
            </c:ext>
          </c:extLst>
        </c:ser>
        <c:ser>
          <c:idx val="1"/>
          <c:order val="1"/>
          <c:tx>
            <c:strRef>
              <c:f>properties!$AN$2</c:f>
              <c:strCache>
                <c:ptCount val="1"/>
                <c:pt idx="0">
                  <c:v>Total Females</c:v>
                </c:pt>
              </c:strCache>
            </c:strRef>
          </c:tx>
          <c:spPr>
            <a:solidFill>
              <a:schemeClr val="accent2"/>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properties!$AN$3:$AN$34</c:f>
              <c:numCache>
                <c:formatCode>#,##0</c:formatCode>
                <c:ptCount val="32"/>
                <c:pt idx="0">
                  <c:v>22922</c:v>
                </c:pt>
                <c:pt idx="1">
                  <c:v>17239</c:v>
                </c:pt>
                <c:pt idx="2">
                  <c:v>4347</c:v>
                </c:pt>
                <c:pt idx="3">
                  <c:v>10359</c:v>
                </c:pt>
                <c:pt idx="4">
                  <c:v>10197</c:v>
                </c:pt>
                <c:pt idx="5">
                  <c:v>9134</c:v>
                </c:pt>
                <c:pt idx="6">
                  <c:v>21959</c:v>
                </c:pt>
                <c:pt idx="7">
                  <c:v>21340</c:v>
                </c:pt>
                <c:pt idx="8">
                  <c:v>13440</c:v>
                </c:pt>
                <c:pt idx="9">
                  <c:v>9464</c:v>
                </c:pt>
                <c:pt idx="10">
                  <c:v>28765</c:v>
                </c:pt>
                <c:pt idx="11">
                  <c:v>26904</c:v>
                </c:pt>
                <c:pt idx="12">
                  <c:v>15402</c:v>
                </c:pt>
                <c:pt idx="13">
                  <c:v>15434</c:v>
                </c:pt>
                <c:pt idx="14">
                  <c:v>17581</c:v>
                </c:pt>
                <c:pt idx="15">
                  <c:v>8124</c:v>
                </c:pt>
                <c:pt idx="16">
                  <c:v>11311</c:v>
                </c:pt>
                <c:pt idx="17">
                  <c:v>22899</c:v>
                </c:pt>
                <c:pt idx="18">
                  <c:v>23159</c:v>
                </c:pt>
                <c:pt idx="19">
                  <c:v>24140</c:v>
                </c:pt>
                <c:pt idx="20">
                  <c:v>28710</c:v>
                </c:pt>
                <c:pt idx="21">
                  <c:v>13846</c:v>
                </c:pt>
                <c:pt idx="22">
                  <c:v>11617</c:v>
                </c:pt>
                <c:pt idx="23">
                  <c:v>10822</c:v>
                </c:pt>
                <c:pt idx="24">
                  <c:v>19071</c:v>
                </c:pt>
                <c:pt idx="25">
                  <c:v>13011</c:v>
                </c:pt>
                <c:pt idx="26">
                  <c:v>18627</c:v>
                </c:pt>
                <c:pt idx="27">
                  <c:v>18494</c:v>
                </c:pt>
                <c:pt idx="28">
                  <c:v>2802</c:v>
                </c:pt>
                <c:pt idx="29">
                  <c:v>1651</c:v>
                </c:pt>
                <c:pt idx="30">
                  <c:v>4754</c:v>
                </c:pt>
                <c:pt idx="31">
                  <c:v>13164</c:v>
                </c:pt>
              </c:numCache>
            </c:numRef>
          </c:val>
          <c:extLst>
            <c:ext xmlns:c16="http://schemas.microsoft.com/office/drawing/2014/chart" uri="{C3380CC4-5D6E-409C-BE32-E72D297353CC}">
              <c16:uniqueId val="{00000001-ABF0-4331-BE00-0C0D9DCE5357}"/>
            </c:ext>
          </c:extLst>
        </c:ser>
        <c:dLbls>
          <c:showLegendKey val="0"/>
          <c:showVal val="0"/>
          <c:showCatName val="0"/>
          <c:showSerName val="0"/>
          <c:showPercent val="0"/>
          <c:showBubbleSize val="0"/>
        </c:dLbls>
        <c:gapWidth val="150"/>
        <c:overlap val="100"/>
        <c:axId val="292957792"/>
        <c:axId val="292959040"/>
      </c:barChart>
      <c:catAx>
        <c:axId val="2929577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92959040"/>
        <c:crosses val="autoZero"/>
        <c:auto val="1"/>
        <c:lblAlgn val="ctr"/>
        <c:lblOffset val="100"/>
        <c:noMultiLvlLbl val="0"/>
      </c:catAx>
      <c:valAx>
        <c:axId val="29295904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929577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Esri Average Age</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3333557242678541E-2"/>
          <c:y val="0.17821024392144785"/>
          <c:w val="0.89682762342973299"/>
          <c:h val="0.40263212553633171"/>
        </c:manualLayout>
      </c:layout>
      <c:barChart>
        <c:barDir val="col"/>
        <c:grouping val="clustered"/>
        <c:varyColors val="0"/>
        <c:ser>
          <c:idx val="0"/>
          <c:order val="0"/>
          <c:tx>
            <c:strRef>
              <c:f>properties!$EK$2</c:f>
              <c:strCache>
                <c:ptCount val="1"/>
                <c:pt idx="0">
                  <c:v>Age</c:v>
                </c:pt>
              </c:strCache>
            </c:strRef>
          </c:tx>
          <c:spPr>
            <a:solidFill>
              <a:schemeClr val="accent1"/>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properties!$EK$3:$EK$34</c:f>
              <c:numCache>
                <c:formatCode>General</c:formatCode>
                <c:ptCount val="32"/>
                <c:pt idx="0">
                  <c:v>34.1</c:v>
                </c:pt>
                <c:pt idx="1">
                  <c:v>39.5</c:v>
                </c:pt>
                <c:pt idx="2">
                  <c:v>43.6</c:v>
                </c:pt>
                <c:pt idx="3">
                  <c:v>43.6</c:v>
                </c:pt>
                <c:pt idx="4">
                  <c:v>43.6</c:v>
                </c:pt>
                <c:pt idx="5">
                  <c:v>35.700000000000003</c:v>
                </c:pt>
                <c:pt idx="6">
                  <c:v>34.700000000000003</c:v>
                </c:pt>
                <c:pt idx="7">
                  <c:v>34.700000000000003</c:v>
                </c:pt>
                <c:pt idx="8">
                  <c:v>34.700000000000003</c:v>
                </c:pt>
                <c:pt idx="9">
                  <c:v>41</c:v>
                </c:pt>
                <c:pt idx="10">
                  <c:v>33</c:v>
                </c:pt>
                <c:pt idx="11">
                  <c:v>33</c:v>
                </c:pt>
                <c:pt idx="12">
                  <c:v>42.6</c:v>
                </c:pt>
                <c:pt idx="13">
                  <c:v>35.299999999999997</c:v>
                </c:pt>
                <c:pt idx="14">
                  <c:v>42.6</c:v>
                </c:pt>
                <c:pt idx="15">
                  <c:v>43.6</c:v>
                </c:pt>
                <c:pt idx="16">
                  <c:v>39.5</c:v>
                </c:pt>
                <c:pt idx="17">
                  <c:v>34.1</c:v>
                </c:pt>
                <c:pt idx="18">
                  <c:v>34.1</c:v>
                </c:pt>
                <c:pt idx="19">
                  <c:v>33</c:v>
                </c:pt>
                <c:pt idx="20">
                  <c:v>33</c:v>
                </c:pt>
                <c:pt idx="21">
                  <c:v>41</c:v>
                </c:pt>
                <c:pt idx="22">
                  <c:v>41</c:v>
                </c:pt>
                <c:pt idx="23">
                  <c:v>35.299999999999997</c:v>
                </c:pt>
                <c:pt idx="24">
                  <c:v>34.700000000000003</c:v>
                </c:pt>
                <c:pt idx="25">
                  <c:v>40.299999999999997</c:v>
                </c:pt>
                <c:pt idx="26">
                  <c:v>40.299999999999997</c:v>
                </c:pt>
                <c:pt idx="27">
                  <c:v>40.299999999999997</c:v>
                </c:pt>
                <c:pt idx="28">
                  <c:v>37.5</c:v>
                </c:pt>
                <c:pt idx="29">
                  <c:v>42.5</c:v>
                </c:pt>
                <c:pt idx="30">
                  <c:v>43.6</c:v>
                </c:pt>
                <c:pt idx="31">
                  <c:v>38.700000000000003</c:v>
                </c:pt>
              </c:numCache>
            </c:numRef>
          </c:val>
          <c:extLst>
            <c:ext xmlns:c16="http://schemas.microsoft.com/office/drawing/2014/chart" uri="{C3380CC4-5D6E-409C-BE32-E72D297353CC}">
              <c16:uniqueId val="{00000000-BBDD-43B3-B8ED-0CF87692C40C}"/>
            </c:ext>
          </c:extLst>
        </c:ser>
        <c:dLbls>
          <c:showLegendKey val="0"/>
          <c:showVal val="0"/>
          <c:showCatName val="0"/>
          <c:showSerName val="0"/>
          <c:showPercent val="0"/>
          <c:showBubbleSize val="0"/>
        </c:dLbls>
        <c:gapWidth val="150"/>
        <c:axId val="1897692624"/>
        <c:axId val="979125136"/>
        <c:extLst/>
      </c:barChart>
      <c:catAx>
        <c:axId val="1897692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79125136"/>
        <c:crosses val="autoZero"/>
        <c:auto val="1"/>
        <c:lblAlgn val="ctr"/>
        <c:lblOffset val="100"/>
        <c:noMultiLvlLbl val="0"/>
      </c:catAx>
      <c:valAx>
        <c:axId val="97912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97692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MLS Average Household Income vs Esri Average Incomes</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
          <c:order val="1"/>
          <c:tx>
            <c:strRef>
              <c:f>properties!$EL$2</c:f>
              <c:strCache>
                <c:ptCount val="1"/>
                <c:pt idx="0">
                  <c:v>Esri Income (K)</c:v>
                </c:pt>
              </c:strCache>
            </c:strRef>
          </c:tx>
          <c:spPr>
            <a:solidFill>
              <a:schemeClr val="accent2"/>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properties!$EL$3:$EL$34</c:f>
              <c:numCache>
                <c:formatCode>0</c:formatCode>
                <c:ptCount val="32"/>
                <c:pt idx="0">
                  <c:v>58</c:v>
                </c:pt>
                <c:pt idx="1">
                  <c:v>51</c:v>
                </c:pt>
                <c:pt idx="2">
                  <c:v>81</c:v>
                </c:pt>
                <c:pt idx="3">
                  <c:v>81</c:v>
                </c:pt>
                <c:pt idx="4">
                  <c:v>81</c:v>
                </c:pt>
                <c:pt idx="5">
                  <c:v>55</c:v>
                </c:pt>
                <c:pt idx="6">
                  <c:v>59</c:v>
                </c:pt>
                <c:pt idx="7">
                  <c:v>59</c:v>
                </c:pt>
                <c:pt idx="8">
                  <c:v>59</c:v>
                </c:pt>
                <c:pt idx="9">
                  <c:v>19</c:v>
                </c:pt>
                <c:pt idx="10">
                  <c:v>47</c:v>
                </c:pt>
                <c:pt idx="11">
                  <c:v>47</c:v>
                </c:pt>
                <c:pt idx="12">
                  <c:v>36</c:v>
                </c:pt>
                <c:pt idx="13">
                  <c:v>53</c:v>
                </c:pt>
                <c:pt idx="14">
                  <c:v>36</c:v>
                </c:pt>
                <c:pt idx="15">
                  <c:v>81</c:v>
                </c:pt>
                <c:pt idx="16">
                  <c:v>51</c:v>
                </c:pt>
                <c:pt idx="17">
                  <c:v>58</c:v>
                </c:pt>
                <c:pt idx="18">
                  <c:v>58</c:v>
                </c:pt>
                <c:pt idx="19">
                  <c:v>47</c:v>
                </c:pt>
                <c:pt idx="20">
                  <c:v>47</c:v>
                </c:pt>
                <c:pt idx="21">
                  <c:v>19</c:v>
                </c:pt>
                <c:pt idx="22">
                  <c:v>19</c:v>
                </c:pt>
                <c:pt idx="23">
                  <c:v>53</c:v>
                </c:pt>
                <c:pt idx="24">
                  <c:v>59</c:v>
                </c:pt>
                <c:pt idx="25">
                  <c:v>88</c:v>
                </c:pt>
                <c:pt idx="26">
                  <c:v>88</c:v>
                </c:pt>
                <c:pt idx="27">
                  <c:v>88</c:v>
                </c:pt>
                <c:pt idx="28">
                  <c:v>51</c:v>
                </c:pt>
                <c:pt idx="29">
                  <c:v>80</c:v>
                </c:pt>
                <c:pt idx="30">
                  <c:v>81</c:v>
                </c:pt>
                <c:pt idx="31">
                  <c:v>54</c:v>
                </c:pt>
              </c:numCache>
            </c:numRef>
          </c:val>
          <c:extLst>
            <c:ext xmlns:c16="http://schemas.microsoft.com/office/drawing/2014/chart" uri="{C3380CC4-5D6E-409C-BE32-E72D297353CC}">
              <c16:uniqueId val="{00000000-1F1F-4F13-A276-1FE968CEAE11}"/>
            </c:ext>
          </c:extLst>
        </c:ser>
        <c:dLbls>
          <c:showLegendKey val="0"/>
          <c:showVal val="0"/>
          <c:showCatName val="0"/>
          <c:showSerName val="0"/>
          <c:showPercent val="0"/>
          <c:showBubbleSize val="0"/>
        </c:dLbls>
        <c:gapWidth val="150"/>
        <c:axId val="292957792"/>
        <c:axId val="292959040"/>
      </c:barChart>
      <c:barChart>
        <c:barDir val="col"/>
        <c:grouping val="clustered"/>
        <c:varyColors val="0"/>
        <c:ser>
          <c:idx val="0"/>
          <c:order val="0"/>
          <c:tx>
            <c:strRef>
              <c:f>properties!$AC$2</c:f>
              <c:strCache>
                <c:ptCount val="1"/>
                <c:pt idx="0">
                  <c:v>2013 Projection from Census data Average Household Income</c:v>
                </c:pt>
              </c:strCache>
            </c:strRef>
          </c:tx>
          <c:spPr>
            <a:solidFill>
              <a:schemeClr val="accent1"/>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properties!$AC$3:$AC$34</c:f>
              <c:numCache>
                <c:formatCode>_([$$-409]* #,##0_);_([$$-409]* \(#,##0\);_([$$-409]* "-"_);_(@_)</c:formatCode>
                <c:ptCount val="32"/>
                <c:pt idx="0">
                  <c:v>51229</c:v>
                </c:pt>
                <c:pt idx="1">
                  <c:v>38931</c:v>
                </c:pt>
                <c:pt idx="2">
                  <c:v>84988</c:v>
                </c:pt>
                <c:pt idx="3">
                  <c:v>69846</c:v>
                </c:pt>
                <c:pt idx="4">
                  <c:v>74578</c:v>
                </c:pt>
                <c:pt idx="5">
                  <c:v>48055</c:v>
                </c:pt>
                <c:pt idx="6">
                  <c:v>56557</c:v>
                </c:pt>
                <c:pt idx="7">
                  <c:v>56706</c:v>
                </c:pt>
                <c:pt idx="8">
                  <c:v>73751</c:v>
                </c:pt>
                <c:pt idx="9">
                  <c:v>35768</c:v>
                </c:pt>
                <c:pt idx="10">
                  <c:v>42133</c:v>
                </c:pt>
                <c:pt idx="11">
                  <c:v>41155</c:v>
                </c:pt>
                <c:pt idx="12">
                  <c:v>45142</c:v>
                </c:pt>
                <c:pt idx="13">
                  <c:v>46079</c:v>
                </c:pt>
                <c:pt idx="14">
                  <c:v>43921</c:v>
                </c:pt>
                <c:pt idx="15">
                  <c:v>77465</c:v>
                </c:pt>
                <c:pt idx="16">
                  <c:v>65085</c:v>
                </c:pt>
                <c:pt idx="17">
                  <c:v>52633</c:v>
                </c:pt>
                <c:pt idx="18">
                  <c:v>51304</c:v>
                </c:pt>
                <c:pt idx="19">
                  <c:v>40628</c:v>
                </c:pt>
                <c:pt idx="20">
                  <c:v>41745</c:v>
                </c:pt>
                <c:pt idx="21">
                  <c:v>42123</c:v>
                </c:pt>
                <c:pt idx="22">
                  <c:v>42383</c:v>
                </c:pt>
                <c:pt idx="23">
                  <c:v>64033</c:v>
                </c:pt>
                <c:pt idx="24">
                  <c:v>54814</c:v>
                </c:pt>
                <c:pt idx="25">
                  <c:v>113248</c:v>
                </c:pt>
                <c:pt idx="26">
                  <c:v>79799</c:v>
                </c:pt>
                <c:pt idx="27">
                  <c:v>78438</c:v>
                </c:pt>
                <c:pt idx="28">
                  <c:v>48943</c:v>
                </c:pt>
                <c:pt idx="29">
                  <c:v>43170</c:v>
                </c:pt>
                <c:pt idx="30">
                  <c:v>82410</c:v>
                </c:pt>
                <c:pt idx="31">
                  <c:v>55956</c:v>
                </c:pt>
              </c:numCache>
            </c:numRef>
          </c:val>
          <c:extLst>
            <c:ext xmlns:c16="http://schemas.microsoft.com/office/drawing/2014/chart" uri="{C3380CC4-5D6E-409C-BE32-E72D297353CC}">
              <c16:uniqueId val="{00000001-1F1F-4F13-A276-1FE968CEAE11}"/>
            </c:ext>
          </c:extLst>
        </c:ser>
        <c:dLbls>
          <c:showLegendKey val="0"/>
          <c:showVal val="0"/>
          <c:showCatName val="0"/>
          <c:showSerName val="0"/>
          <c:showPercent val="0"/>
          <c:showBubbleSize val="0"/>
        </c:dLbls>
        <c:gapWidth val="500"/>
        <c:overlap val="-100"/>
        <c:axId val="95986496"/>
        <c:axId val="95986080"/>
      </c:barChart>
      <c:catAx>
        <c:axId val="2929577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92959040"/>
        <c:crosses val="autoZero"/>
        <c:auto val="1"/>
        <c:lblAlgn val="ctr"/>
        <c:lblOffset val="100"/>
        <c:noMultiLvlLbl val="0"/>
      </c:catAx>
      <c:valAx>
        <c:axId val="292959040"/>
        <c:scaling>
          <c:orientation val="minMax"/>
          <c:max val="12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Esri Avg Income (K)</a:t>
                </a:r>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92957792"/>
        <c:crosses val="autoZero"/>
        <c:crossBetween val="between"/>
      </c:valAx>
      <c:valAx>
        <c:axId val="95986080"/>
        <c:scaling>
          <c:orientation val="minMax"/>
        </c:scaling>
        <c:delete val="0"/>
        <c:axPos val="r"/>
        <c:numFmt formatCode="_([$$-409]* #,##0_);_([$$-409]* \(#,##0\);_([$$-409]* &quot;-&quot;_);_(@_)"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5986496"/>
        <c:crosses val="max"/>
        <c:crossBetween val="between"/>
      </c:valAx>
      <c:catAx>
        <c:axId val="95986496"/>
        <c:scaling>
          <c:orientation val="minMax"/>
        </c:scaling>
        <c:delete val="1"/>
        <c:axPos val="b"/>
        <c:numFmt formatCode="General" sourceLinked="1"/>
        <c:majorTickMark val="out"/>
        <c:minorTickMark val="none"/>
        <c:tickLblPos val="nextTo"/>
        <c:crossAx val="95986080"/>
        <c:crosses val="autoZero"/>
        <c:auto val="1"/>
        <c:lblAlgn val="ctr"/>
        <c:lblOffset val="100"/>
        <c:noMultiLvlLbl val="0"/>
      </c:catAx>
      <c:spPr>
        <a:noFill/>
        <a:ln>
          <a:noFill/>
        </a:ln>
        <a:effectLst/>
      </c:spPr>
    </c:plotArea>
    <c:legend>
      <c:legendPos val="b"/>
      <c:layout>
        <c:manualLayout>
          <c:xMode val="edge"/>
          <c:yMode val="edge"/>
          <c:x val="0.25294190078092088"/>
          <c:y val="8.779298362352593E-2"/>
          <c:w val="0.49512631908665738"/>
          <c:h val="6.3380725296661874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Rank - Age and Amount spent on </a:t>
            </a:r>
            <a:r>
              <a:rPr lang="en-US" dirty="0" smtClean="0"/>
              <a:t>Entertainment from Census data</a:t>
            </a:r>
            <a:endParaRPr lang="en-US"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3333557242678541E-2"/>
          <c:y val="0.17821024392144785"/>
          <c:w val="0.89682762342973299"/>
          <c:h val="0.40263212553633171"/>
        </c:manualLayout>
      </c:layout>
      <c:barChart>
        <c:barDir val="col"/>
        <c:grouping val="clustered"/>
        <c:varyColors val="0"/>
        <c:ser>
          <c:idx val="3"/>
          <c:order val="3"/>
          <c:tx>
            <c:strRef>
              <c:f>properties!$I$2</c:f>
              <c:strCache>
                <c:ptCount val="1"/>
                <c:pt idx="0">
                  <c:v>Rank Median Age</c:v>
                </c:pt>
              </c:strCache>
              <c:extLst xmlns:c15="http://schemas.microsoft.com/office/drawing/2012/chart"/>
            </c:strRef>
          </c:tx>
          <c:spPr>
            <a:solidFill>
              <a:schemeClr val="accent4"/>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extLst xmlns:c15="http://schemas.microsoft.com/office/drawing/2012/chart"/>
            </c:strRef>
          </c:cat>
          <c:val>
            <c:numRef>
              <c:f>properties!$I$3:$I$34</c:f>
              <c:numCache>
                <c:formatCode>General</c:formatCode>
                <c:ptCount val="32"/>
                <c:pt idx="0">
                  <c:v>0</c:v>
                </c:pt>
                <c:pt idx="1">
                  <c:v>18</c:v>
                </c:pt>
                <c:pt idx="2">
                  <c:v>2</c:v>
                </c:pt>
                <c:pt idx="3">
                  <c:v>5</c:v>
                </c:pt>
                <c:pt idx="4">
                  <c:v>3</c:v>
                </c:pt>
                <c:pt idx="5">
                  <c:v>31</c:v>
                </c:pt>
                <c:pt idx="6">
                  <c:v>22</c:v>
                </c:pt>
                <c:pt idx="7">
                  <c:v>27</c:v>
                </c:pt>
                <c:pt idx="8">
                  <c:v>16</c:v>
                </c:pt>
                <c:pt idx="9">
                  <c:v>8</c:v>
                </c:pt>
                <c:pt idx="10">
                  <c:v>25</c:v>
                </c:pt>
                <c:pt idx="11">
                  <c:v>22</c:v>
                </c:pt>
                <c:pt idx="12">
                  <c:v>10</c:v>
                </c:pt>
                <c:pt idx="13">
                  <c:v>13</c:v>
                </c:pt>
                <c:pt idx="14">
                  <c:v>11</c:v>
                </c:pt>
                <c:pt idx="15">
                  <c:v>3</c:v>
                </c:pt>
                <c:pt idx="16">
                  <c:v>15</c:v>
                </c:pt>
                <c:pt idx="17">
                  <c:v>28</c:v>
                </c:pt>
                <c:pt idx="18">
                  <c:v>30</c:v>
                </c:pt>
                <c:pt idx="19">
                  <c:v>18</c:v>
                </c:pt>
                <c:pt idx="20">
                  <c:v>22</c:v>
                </c:pt>
                <c:pt idx="21">
                  <c:v>9</c:v>
                </c:pt>
                <c:pt idx="22">
                  <c:v>7</c:v>
                </c:pt>
                <c:pt idx="23">
                  <c:v>11</c:v>
                </c:pt>
                <c:pt idx="24">
                  <c:v>14</c:v>
                </c:pt>
                <c:pt idx="25">
                  <c:v>5</c:v>
                </c:pt>
                <c:pt idx="26">
                  <c:v>18</c:v>
                </c:pt>
                <c:pt idx="27">
                  <c:v>17</c:v>
                </c:pt>
                <c:pt idx="28">
                  <c:v>32</c:v>
                </c:pt>
                <c:pt idx="29">
                  <c:v>21</c:v>
                </c:pt>
                <c:pt idx="30">
                  <c:v>1</c:v>
                </c:pt>
                <c:pt idx="31">
                  <c:v>25</c:v>
                </c:pt>
              </c:numCache>
              <c:extLst xmlns:c15="http://schemas.microsoft.com/office/drawing/2012/chart"/>
            </c:numRef>
          </c:val>
          <c:extLst>
            <c:ext xmlns:c16="http://schemas.microsoft.com/office/drawing/2014/chart" uri="{C3380CC4-5D6E-409C-BE32-E72D297353CC}">
              <c16:uniqueId val="{00000000-2682-4F02-AD97-C8FB06436383}"/>
            </c:ext>
          </c:extLst>
        </c:ser>
        <c:ser>
          <c:idx val="4"/>
          <c:order val="4"/>
          <c:tx>
            <c:strRef>
              <c:f>properties!$J$2</c:f>
              <c:strCache>
                <c:ptCount val="1"/>
                <c:pt idx="0">
                  <c:v>Entertainment Spending Rank</c:v>
                </c:pt>
              </c:strCache>
              <c:extLst xmlns:c15="http://schemas.microsoft.com/office/drawing/2012/chart"/>
            </c:strRef>
          </c:tx>
          <c:spPr>
            <a:solidFill>
              <a:schemeClr val="accent5"/>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extLst xmlns:c15="http://schemas.microsoft.com/office/drawing/2012/chart"/>
            </c:strRef>
          </c:cat>
          <c:val>
            <c:numRef>
              <c:f>properties!$J$3:$J$34</c:f>
              <c:numCache>
                <c:formatCode>General</c:formatCode>
                <c:ptCount val="32"/>
                <c:pt idx="0">
                  <c:v>0</c:v>
                </c:pt>
                <c:pt idx="1">
                  <c:v>26</c:v>
                </c:pt>
                <c:pt idx="2">
                  <c:v>1</c:v>
                </c:pt>
                <c:pt idx="3">
                  <c:v>6</c:v>
                </c:pt>
                <c:pt idx="4">
                  <c:v>5</c:v>
                </c:pt>
                <c:pt idx="5">
                  <c:v>15</c:v>
                </c:pt>
                <c:pt idx="6">
                  <c:v>16</c:v>
                </c:pt>
                <c:pt idx="7">
                  <c:v>14</c:v>
                </c:pt>
                <c:pt idx="8">
                  <c:v>8</c:v>
                </c:pt>
                <c:pt idx="9">
                  <c:v>32</c:v>
                </c:pt>
                <c:pt idx="10">
                  <c:v>22</c:v>
                </c:pt>
                <c:pt idx="11">
                  <c:v>25</c:v>
                </c:pt>
                <c:pt idx="12">
                  <c:v>26</c:v>
                </c:pt>
                <c:pt idx="13">
                  <c:v>24</c:v>
                </c:pt>
                <c:pt idx="14">
                  <c:v>29</c:v>
                </c:pt>
                <c:pt idx="15">
                  <c:v>4</c:v>
                </c:pt>
                <c:pt idx="16">
                  <c:v>11</c:v>
                </c:pt>
                <c:pt idx="17">
                  <c:v>18</c:v>
                </c:pt>
                <c:pt idx="18">
                  <c:v>21</c:v>
                </c:pt>
                <c:pt idx="19">
                  <c:v>28</c:v>
                </c:pt>
                <c:pt idx="20">
                  <c:v>23</c:v>
                </c:pt>
                <c:pt idx="21">
                  <c:v>31</c:v>
                </c:pt>
                <c:pt idx="22">
                  <c:v>30</c:v>
                </c:pt>
                <c:pt idx="23">
                  <c:v>12</c:v>
                </c:pt>
                <c:pt idx="24">
                  <c:v>17</c:v>
                </c:pt>
                <c:pt idx="25">
                  <c:v>3</c:v>
                </c:pt>
                <c:pt idx="26">
                  <c:v>9</c:v>
                </c:pt>
                <c:pt idx="27">
                  <c:v>7</c:v>
                </c:pt>
                <c:pt idx="28">
                  <c:v>13</c:v>
                </c:pt>
                <c:pt idx="29">
                  <c:v>20</c:v>
                </c:pt>
                <c:pt idx="30">
                  <c:v>2</c:v>
                </c:pt>
                <c:pt idx="31">
                  <c:v>10</c:v>
                </c:pt>
              </c:numCache>
              <c:extLst xmlns:c15="http://schemas.microsoft.com/office/drawing/2012/chart"/>
            </c:numRef>
          </c:val>
          <c:extLst>
            <c:ext xmlns:c16="http://schemas.microsoft.com/office/drawing/2014/chart" uri="{C3380CC4-5D6E-409C-BE32-E72D297353CC}">
              <c16:uniqueId val="{00000001-2682-4F02-AD97-C8FB06436383}"/>
            </c:ext>
          </c:extLst>
        </c:ser>
        <c:dLbls>
          <c:showLegendKey val="0"/>
          <c:showVal val="0"/>
          <c:showCatName val="0"/>
          <c:showSerName val="0"/>
          <c:showPercent val="0"/>
          <c:showBubbleSize val="0"/>
        </c:dLbls>
        <c:gapWidth val="150"/>
        <c:axId val="1897692624"/>
        <c:axId val="979125136"/>
        <c:extLst>
          <c:ext xmlns:c15="http://schemas.microsoft.com/office/drawing/2012/chart" uri="{02D57815-91ED-43cb-92C2-25804820EDAC}">
            <c15:filteredBarSeries>
              <c15:ser>
                <c:idx val="0"/>
                <c:order val="0"/>
                <c:tx>
                  <c:strRef>
                    <c:extLst>
                      <c:ext uri="{02D57815-91ED-43cb-92C2-25804820EDAC}">
                        <c15:formulaRef>
                          <c15:sqref>properties!$F$2</c15:sqref>
                        </c15:formulaRef>
                      </c:ext>
                    </c:extLst>
                    <c:strCache>
                      <c:ptCount val="1"/>
                      <c:pt idx="0">
                        <c:v>Income Rank</c:v>
                      </c:pt>
                    </c:strCache>
                  </c:strRef>
                </c:tx>
                <c:spPr>
                  <a:solidFill>
                    <a:schemeClr val="accent1"/>
                  </a:solidFill>
                  <a:ln>
                    <a:noFill/>
                  </a:ln>
                  <a:effectLst/>
                </c:spPr>
                <c:invertIfNegative val="0"/>
                <c:cat>
                  <c:strRef>
                    <c:extLst>
                      <c:ex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c:ext uri="{02D57815-91ED-43cb-92C2-25804820EDAC}">
                        <c15:formulaRef>
                          <c15:sqref>properties!$F$3:$F$34</c15:sqref>
                        </c15:formulaRef>
                      </c:ext>
                    </c:extLst>
                    <c:numCache>
                      <c:formatCode>General</c:formatCode>
                      <c:ptCount val="32"/>
                      <c:pt idx="0">
                        <c:v>18</c:v>
                      </c:pt>
                      <c:pt idx="1">
                        <c:v>31</c:v>
                      </c:pt>
                      <c:pt idx="2">
                        <c:v>2</c:v>
                      </c:pt>
                      <c:pt idx="3">
                        <c:v>9</c:v>
                      </c:pt>
                      <c:pt idx="4">
                        <c:v>7</c:v>
                      </c:pt>
                      <c:pt idx="5">
                        <c:v>20</c:v>
                      </c:pt>
                      <c:pt idx="6">
                        <c:v>13</c:v>
                      </c:pt>
                      <c:pt idx="7">
                        <c:v>12</c:v>
                      </c:pt>
                      <c:pt idx="8">
                        <c:v>8</c:v>
                      </c:pt>
                      <c:pt idx="9">
                        <c:v>32</c:v>
                      </c:pt>
                      <c:pt idx="10">
                        <c:v>26</c:v>
                      </c:pt>
                      <c:pt idx="11">
                        <c:v>29</c:v>
                      </c:pt>
                      <c:pt idx="12">
                        <c:v>22</c:v>
                      </c:pt>
                      <c:pt idx="13">
                        <c:v>21</c:v>
                      </c:pt>
                      <c:pt idx="14">
                        <c:v>23</c:v>
                      </c:pt>
                      <c:pt idx="15">
                        <c:v>6</c:v>
                      </c:pt>
                      <c:pt idx="16">
                        <c:v>10</c:v>
                      </c:pt>
                      <c:pt idx="17">
                        <c:v>16</c:v>
                      </c:pt>
                      <c:pt idx="18">
                        <c:v>17</c:v>
                      </c:pt>
                      <c:pt idx="19">
                        <c:v>30</c:v>
                      </c:pt>
                      <c:pt idx="20">
                        <c:v>28</c:v>
                      </c:pt>
                      <c:pt idx="21">
                        <c:v>27</c:v>
                      </c:pt>
                      <c:pt idx="22">
                        <c:v>25</c:v>
                      </c:pt>
                      <c:pt idx="23">
                        <c:v>11</c:v>
                      </c:pt>
                      <c:pt idx="24">
                        <c:v>15</c:v>
                      </c:pt>
                      <c:pt idx="25">
                        <c:v>1</c:v>
                      </c:pt>
                      <c:pt idx="26">
                        <c:v>4</c:v>
                      </c:pt>
                      <c:pt idx="27">
                        <c:v>5</c:v>
                      </c:pt>
                      <c:pt idx="28">
                        <c:v>19</c:v>
                      </c:pt>
                      <c:pt idx="29">
                        <c:v>24</c:v>
                      </c:pt>
                      <c:pt idx="30">
                        <c:v>3</c:v>
                      </c:pt>
                      <c:pt idx="31">
                        <c:v>14</c:v>
                      </c:pt>
                    </c:numCache>
                  </c:numRef>
                </c:val>
                <c:extLst>
                  <c:ext xmlns:c16="http://schemas.microsoft.com/office/drawing/2014/chart" uri="{C3380CC4-5D6E-409C-BE32-E72D297353CC}">
                    <c16:uniqueId val="{00000002-2682-4F02-AD97-C8FB06436383}"/>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properties!$G$2</c15:sqref>
                        </c15:formulaRef>
                      </c:ext>
                    </c:extLst>
                    <c:strCache>
                      <c:ptCount val="1"/>
                      <c:pt idx="0">
                        <c:v>Rank - per Capita Income</c:v>
                      </c:pt>
                    </c:strCache>
                  </c:strRef>
                </c:tx>
                <c:spPr>
                  <a:solidFill>
                    <a:schemeClr val="accent2"/>
                  </a:solidFill>
                  <a:ln>
                    <a:noFill/>
                  </a:ln>
                  <a:effectLst/>
                </c:spPr>
                <c:invertIfNegative val="0"/>
                <c:cat>
                  <c:strRef>
                    <c:extLst xmlns:c15="http://schemas.microsoft.com/office/drawing/2012/chart">
                      <c:ext xmlns:c15="http://schemas.microsoft.com/office/drawing/2012/char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xmlns:c15="http://schemas.microsoft.com/office/drawing/2012/chart">
                      <c:ext xmlns:c15="http://schemas.microsoft.com/office/drawing/2012/chart" uri="{02D57815-91ED-43cb-92C2-25804820EDAC}">
                        <c15:formulaRef>
                          <c15:sqref>properties!$G$3:$G$34</c15:sqref>
                        </c15:formulaRef>
                      </c:ext>
                    </c:extLst>
                    <c:numCache>
                      <c:formatCode>General</c:formatCode>
                      <c:ptCount val="32"/>
                      <c:pt idx="0">
                        <c:v>16</c:v>
                      </c:pt>
                      <c:pt idx="1">
                        <c:v>29</c:v>
                      </c:pt>
                      <c:pt idx="2">
                        <c:v>4</c:v>
                      </c:pt>
                      <c:pt idx="3">
                        <c:v>13</c:v>
                      </c:pt>
                      <c:pt idx="4">
                        <c:v>11</c:v>
                      </c:pt>
                      <c:pt idx="5">
                        <c:v>31</c:v>
                      </c:pt>
                      <c:pt idx="6">
                        <c:v>9</c:v>
                      </c:pt>
                      <c:pt idx="7">
                        <c:v>12</c:v>
                      </c:pt>
                      <c:pt idx="8">
                        <c:v>3</c:v>
                      </c:pt>
                      <c:pt idx="9">
                        <c:v>32</c:v>
                      </c:pt>
                      <c:pt idx="10">
                        <c:v>22</c:v>
                      </c:pt>
                      <c:pt idx="11">
                        <c:v>25</c:v>
                      </c:pt>
                      <c:pt idx="12">
                        <c:v>18</c:v>
                      </c:pt>
                      <c:pt idx="13">
                        <c:v>17</c:v>
                      </c:pt>
                      <c:pt idx="14">
                        <c:v>19</c:v>
                      </c:pt>
                      <c:pt idx="15">
                        <c:v>8</c:v>
                      </c:pt>
                      <c:pt idx="16">
                        <c:v>20</c:v>
                      </c:pt>
                      <c:pt idx="17">
                        <c:v>14</c:v>
                      </c:pt>
                      <c:pt idx="18">
                        <c:v>15</c:v>
                      </c:pt>
                      <c:pt idx="19">
                        <c:v>26</c:v>
                      </c:pt>
                      <c:pt idx="20">
                        <c:v>21</c:v>
                      </c:pt>
                      <c:pt idx="21">
                        <c:v>23</c:v>
                      </c:pt>
                      <c:pt idx="22">
                        <c:v>24</c:v>
                      </c:pt>
                      <c:pt idx="23">
                        <c:v>2</c:v>
                      </c:pt>
                      <c:pt idx="24">
                        <c:v>7</c:v>
                      </c:pt>
                      <c:pt idx="25">
                        <c:v>1</c:v>
                      </c:pt>
                      <c:pt idx="26">
                        <c:v>6</c:v>
                      </c:pt>
                      <c:pt idx="27">
                        <c:v>10</c:v>
                      </c:pt>
                      <c:pt idx="28">
                        <c:v>30</c:v>
                      </c:pt>
                      <c:pt idx="29">
                        <c:v>28</c:v>
                      </c:pt>
                      <c:pt idx="30">
                        <c:v>5</c:v>
                      </c:pt>
                      <c:pt idx="31">
                        <c:v>27</c:v>
                      </c:pt>
                    </c:numCache>
                  </c:numRef>
                </c:val>
                <c:extLst xmlns:c15="http://schemas.microsoft.com/office/drawing/2012/chart">
                  <c:ext xmlns:c16="http://schemas.microsoft.com/office/drawing/2014/chart" uri="{C3380CC4-5D6E-409C-BE32-E72D297353CC}">
                    <c16:uniqueId val="{00000003-2682-4F02-AD97-C8FB06436383}"/>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properties!$H$2</c15:sqref>
                        </c15:formulaRef>
                      </c:ext>
                    </c:extLst>
                    <c:strCache>
                      <c:ptCount val="1"/>
                      <c:pt idx="0">
                        <c:v>Rank Population</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properties!$C$3:$C$34</c15:sqref>
                        </c15:formulaRef>
                      </c:ext>
                    </c:extLst>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extLst xmlns:c15="http://schemas.microsoft.com/office/drawing/2012/chart">
                      <c:ext xmlns:c15="http://schemas.microsoft.com/office/drawing/2012/chart" uri="{02D57815-91ED-43cb-92C2-25804820EDAC}">
                        <c15:formulaRef>
                          <c15:sqref>properties!$H$3:$H$34</c15:sqref>
                        </c15:formulaRef>
                      </c:ext>
                    </c:extLst>
                    <c:numCache>
                      <c:formatCode>General</c:formatCode>
                      <c:ptCount val="32"/>
                      <c:pt idx="0">
                        <c:v>0</c:v>
                      </c:pt>
                      <c:pt idx="1">
                        <c:v>13</c:v>
                      </c:pt>
                      <c:pt idx="2">
                        <c:v>30</c:v>
                      </c:pt>
                      <c:pt idx="3">
                        <c:v>25</c:v>
                      </c:pt>
                      <c:pt idx="4">
                        <c:v>26</c:v>
                      </c:pt>
                      <c:pt idx="5">
                        <c:v>27</c:v>
                      </c:pt>
                      <c:pt idx="6">
                        <c:v>8</c:v>
                      </c:pt>
                      <c:pt idx="7">
                        <c:v>9</c:v>
                      </c:pt>
                      <c:pt idx="8">
                        <c:v>19</c:v>
                      </c:pt>
                      <c:pt idx="9">
                        <c:v>22</c:v>
                      </c:pt>
                      <c:pt idx="10">
                        <c:v>2</c:v>
                      </c:pt>
                      <c:pt idx="11">
                        <c:v>3</c:v>
                      </c:pt>
                      <c:pt idx="12">
                        <c:v>16</c:v>
                      </c:pt>
                      <c:pt idx="13">
                        <c:v>15</c:v>
                      </c:pt>
                      <c:pt idx="14">
                        <c:v>10</c:v>
                      </c:pt>
                      <c:pt idx="15">
                        <c:v>28</c:v>
                      </c:pt>
                      <c:pt idx="16">
                        <c:v>24</c:v>
                      </c:pt>
                      <c:pt idx="17">
                        <c:v>7</c:v>
                      </c:pt>
                      <c:pt idx="18">
                        <c:v>5</c:v>
                      </c:pt>
                      <c:pt idx="19">
                        <c:v>4</c:v>
                      </c:pt>
                      <c:pt idx="20">
                        <c:v>1</c:v>
                      </c:pt>
                      <c:pt idx="21">
                        <c:v>17</c:v>
                      </c:pt>
                      <c:pt idx="22">
                        <c:v>18</c:v>
                      </c:pt>
                      <c:pt idx="23">
                        <c:v>23</c:v>
                      </c:pt>
                      <c:pt idx="24">
                        <c:v>11</c:v>
                      </c:pt>
                      <c:pt idx="25">
                        <c:v>21</c:v>
                      </c:pt>
                      <c:pt idx="26">
                        <c:v>12</c:v>
                      </c:pt>
                      <c:pt idx="27">
                        <c:v>14</c:v>
                      </c:pt>
                      <c:pt idx="28">
                        <c:v>31</c:v>
                      </c:pt>
                      <c:pt idx="29">
                        <c:v>32</c:v>
                      </c:pt>
                      <c:pt idx="30">
                        <c:v>29</c:v>
                      </c:pt>
                      <c:pt idx="31">
                        <c:v>20</c:v>
                      </c:pt>
                    </c:numCache>
                  </c:numRef>
                </c:val>
                <c:extLst xmlns:c15="http://schemas.microsoft.com/office/drawing/2012/chart">
                  <c:ext xmlns:c16="http://schemas.microsoft.com/office/drawing/2014/chart" uri="{C3380CC4-5D6E-409C-BE32-E72D297353CC}">
                    <c16:uniqueId val="{00000004-2682-4F02-AD97-C8FB06436383}"/>
                  </c:ext>
                </c:extLst>
              </c15:ser>
            </c15:filteredBarSeries>
          </c:ext>
        </c:extLst>
      </c:barChart>
      <c:catAx>
        <c:axId val="1897692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79125136"/>
        <c:crosses val="autoZero"/>
        <c:auto val="1"/>
        <c:lblAlgn val="ctr"/>
        <c:lblOffset val="100"/>
        <c:noMultiLvlLbl val="0"/>
      </c:catAx>
      <c:valAx>
        <c:axId val="97912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97692624"/>
        <c:crosses val="autoZero"/>
        <c:crossBetween val="between"/>
      </c:valAx>
      <c:spPr>
        <a:noFill/>
        <a:ln>
          <a:noFill/>
        </a:ln>
        <a:effectLst/>
      </c:spPr>
    </c:plotArea>
    <c:legend>
      <c:legendPos val="r"/>
      <c:layout>
        <c:manualLayout>
          <c:xMode val="edge"/>
          <c:yMode val="edge"/>
          <c:x val="0.35034022672700166"/>
          <c:y val="7.7993346668245575E-2"/>
          <c:w val="0.32602073596261627"/>
          <c:h val="0.1621633278311372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smtClean="0"/>
              <a:t>The Distribution of the Esri </a:t>
            </a:r>
            <a:r>
              <a:rPr lang="en-US" dirty="0"/>
              <a:t>Tapestry </a:t>
            </a:r>
            <a:r>
              <a:rPr lang="en-US" dirty="0" smtClean="0"/>
              <a:t>Segments</a:t>
            </a:r>
            <a:endParaRPr lang="en-US"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percentStacked"/>
        <c:varyColors val="0"/>
        <c:ser>
          <c:idx val="0"/>
          <c:order val="0"/>
          <c:tx>
            <c:strRef>
              <c:f>properties!$EM$2</c:f>
              <c:strCache>
                <c:ptCount val="1"/>
                <c:pt idx="0">
                  <c:v>Metro Renters</c:v>
                </c:pt>
              </c:strCache>
            </c:strRef>
          </c:tx>
          <c:spPr>
            <a:solidFill>
              <a:schemeClr val="accent1"/>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properties!$EM$3:$EM$34</c:f>
              <c:numCache>
                <c:formatCode>0%</c:formatCode>
                <c:ptCount val="32"/>
                <c:pt idx="0">
                  <c:v>0.84</c:v>
                </c:pt>
                <c:pt idx="1">
                  <c:v>0</c:v>
                </c:pt>
                <c:pt idx="2">
                  <c:v>0</c:v>
                </c:pt>
                <c:pt idx="3">
                  <c:v>0</c:v>
                </c:pt>
                <c:pt idx="4">
                  <c:v>0</c:v>
                </c:pt>
                <c:pt idx="5">
                  <c:v>0</c:v>
                </c:pt>
                <c:pt idx="6">
                  <c:v>0.73</c:v>
                </c:pt>
                <c:pt idx="7">
                  <c:v>0.73</c:v>
                </c:pt>
                <c:pt idx="8">
                  <c:v>0.73</c:v>
                </c:pt>
                <c:pt idx="9">
                  <c:v>0.34</c:v>
                </c:pt>
                <c:pt idx="10">
                  <c:v>0.48</c:v>
                </c:pt>
                <c:pt idx="11">
                  <c:v>0.48</c:v>
                </c:pt>
                <c:pt idx="12">
                  <c:v>0.61</c:v>
                </c:pt>
                <c:pt idx="13">
                  <c:v>0.93</c:v>
                </c:pt>
                <c:pt idx="14">
                  <c:v>0.61</c:v>
                </c:pt>
                <c:pt idx="15">
                  <c:v>0</c:v>
                </c:pt>
                <c:pt idx="16">
                  <c:v>0</c:v>
                </c:pt>
                <c:pt idx="17">
                  <c:v>0.84</c:v>
                </c:pt>
                <c:pt idx="18">
                  <c:v>0.84</c:v>
                </c:pt>
                <c:pt idx="19">
                  <c:v>0.48</c:v>
                </c:pt>
                <c:pt idx="20">
                  <c:v>0.48</c:v>
                </c:pt>
                <c:pt idx="21">
                  <c:v>0.34</c:v>
                </c:pt>
                <c:pt idx="22">
                  <c:v>0.34</c:v>
                </c:pt>
                <c:pt idx="23">
                  <c:v>0.93</c:v>
                </c:pt>
                <c:pt idx="24">
                  <c:v>0.73</c:v>
                </c:pt>
                <c:pt idx="25">
                  <c:v>0.17</c:v>
                </c:pt>
                <c:pt idx="26">
                  <c:v>0.17</c:v>
                </c:pt>
                <c:pt idx="27">
                  <c:v>0.17</c:v>
                </c:pt>
                <c:pt idx="28">
                  <c:v>0</c:v>
                </c:pt>
                <c:pt idx="29">
                  <c:v>0</c:v>
                </c:pt>
                <c:pt idx="30">
                  <c:v>0</c:v>
                </c:pt>
                <c:pt idx="31">
                  <c:v>0</c:v>
                </c:pt>
              </c:numCache>
            </c:numRef>
          </c:val>
          <c:extLst>
            <c:ext xmlns:c16="http://schemas.microsoft.com/office/drawing/2014/chart" uri="{C3380CC4-5D6E-409C-BE32-E72D297353CC}">
              <c16:uniqueId val="{00000000-F2F7-42B5-AE0C-7A88AE538EDB}"/>
            </c:ext>
          </c:extLst>
        </c:ser>
        <c:ser>
          <c:idx val="1"/>
          <c:order val="1"/>
          <c:tx>
            <c:strRef>
              <c:f>properties!$EN$2</c:f>
              <c:strCache>
                <c:ptCount val="1"/>
                <c:pt idx="0">
                  <c:v>Social Security Set</c:v>
                </c:pt>
              </c:strCache>
            </c:strRef>
          </c:tx>
          <c:spPr>
            <a:solidFill>
              <a:schemeClr val="accent2"/>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properties!$EN$3:$EN$34</c:f>
              <c:numCache>
                <c:formatCode>0%</c:formatCode>
                <c:ptCount val="32"/>
                <c:pt idx="0">
                  <c:v>0</c:v>
                </c:pt>
                <c:pt idx="1">
                  <c:v>0.17</c:v>
                </c:pt>
                <c:pt idx="2">
                  <c:v>0</c:v>
                </c:pt>
                <c:pt idx="3">
                  <c:v>0</c:v>
                </c:pt>
                <c:pt idx="4">
                  <c:v>0</c:v>
                </c:pt>
                <c:pt idx="5">
                  <c:v>0</c:v>
                </c:pt>
                <c:pt idx="6">
                  <c:v>0</c:v>
                </c:pt>
                <c:pt idx="7">
                  <c:v>0</c:v>
                </c:pt>
                <c:pt idx="8">
                  <c:v>0</c:v>
                </c:pt>
                <c:pt idx="9">
                  <c:v>0.59</c:v>
                </c:pt>
                <c:pt idx="10">
                  <c:v>0</c:v>
                </c:pt>
                <c:pt idx="11">
                  <c:v>0</c:v>
                </c:pt>
                <c:pt idx="12">
                  <c:v>0.26</c:v>
                </c:pt>
                <c:pt idx="13">
                  <c:v>7.0000000000000007E-2</c:v>
                </c:pt>
                <c:pt idx="14">
                  <c:v>0.26</c:v>
                </c:pt>
                <c:pt idx="15">
                  <c:v>0</c:v>
                </c:pt>
                <c:pt idx="16">
                  <c:v>0.17</c:v>
                </c:pt>
                <c:pt idx="17">
                  <c:v>0</c:v>
                </c:pt>
                <c:pt idx="18">
                  <c:v>0</c:v>
                </c:pt>
                <c:pt idx="19">
                  <c:v>0</c:v>
                </c:pt>
                <c:pt idx="20">
                  <c:v>0</c:v>
                </c:pt>
                <c:pt idx="21">
                  <c:v>0.59</c:v>
                </c:pt>
                <c:pt idx="22">
                  <c:v>0.59</c:v>
                </c:pt>
                <c:pt idx="23">
                  <c:v>7.0000000000000007E-2</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1-F2F7-42B5-AE0C-7A88AE538EDB}"/>
            </c:ext>
          </c:extLst>
        </c:ser>
        <c:ser>
          <c:idx val="2"/>
          <c:order val="2"/>
          <c:tx>
            <c:strRef>
              <c:f>properties!$EO$2</c:f>
              <c:strCache>
                <c:ptCount val="1"/>
                <c:pt idx="0">
                  <c:v>Retirement Communities</c:v>
                </c:pt>
              </c:strCache>
            </c:strRef>
          </c:tx>
          <c:spPr>
            <a:solidFill>
              <a:schemeClr val="accent3"/>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properties!$EO$3:$EO$34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0.09</c:v>
                </c:pt>
                <c:pt idx="13">
                  <c:v>0</c:v>
                </c:pt>
                <c:pt idx="14">
                  <c:v>0.09</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2-F2F7-42B5-AE0C-7A88AE538EDB}"/>
            </c:ext>
          </c:extLst>
        </c:ser>
        <c:ser>
          <c:idx val="3"/>
          <c:order val="3"/>
          <c:tx>
            <c:strRef>
              <c:f>properties!$EP$2</c:f>
              <c:strCache>
                <c:ptCount val="1"/>
                <c:pt idx="0">
                  <c:v>Emerald City</c:v>
                </c:pt>
              </c:strCache>
            </c:strRef>
          </c:tx>
          <c:spPr>
            <a:solidFill>
              <a:schemeClr val="accent4"/>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properties!$EP$3:$EP$34</c:f>
              <c:numCache>
                <c:formatCode>0%</c:formatCode>
                <c:ptCount val="32"/>
                <c:pt idx="0">
                  <c:v>0</c:v>
                </c:pt>
                <c:pt idx="1">
                  <c:v>0</c:v>
                </c:pt>
                <c:pt idx="2">
                  <c:v>0.22</c:v>
                </c:pt>
                <c:pt idx="3">
                  <c:v>0.22</c:v>
                </c:pt>
                <c:pt idx="4">
                  <c:v>0.22</c:v>
                </c:pt>
                <c:pt idx="5">
                  <c:v>0</c:v>
                </c:pt>
                <c:pt idx="6">
                  <c:v>0</c:v>
                </c:pt>
                <c:pt idx="7">
                  <c:v>0</c:v>
                </c:pt>
                <c:pt idx="8">
                  <c:v>0</c:v>
                </c:pt>
                <c:pt idx="9">
                  <c:v>0</c:v>
                </c:pt>
                <c:pt idx="10">
                  <c:v>0.11</c:v>
                </c:pt>
                <c:pt idx="11">
                  <c:v>0.11</c:v>
                </c:pt>
                <c:pt idx="12">
                  <c:v>0</c:v>
                </c:pt>
                <c:pt idx="13">
                  <c:v>0</c:v>
                </c:pt>
                <c:pt idx="14">
                  <c:v>0</c:v>
                </c:pt>
                <c:pt idx="15">
                  <c:v>0.22</c:v>
                </c:pt>
                <c:pt idx="16">
                  <c:v>0</c:v>
                </c:pt>
                <c:pt idx="17">
                  <c:v>0</c:v>
                </c:pt>
                <c:pt idx="18">
                  <c:v>0</c:v>
                </c:pt>
                <c:pt idx="19">
                  <c:v>0.11</c:v>
                </c:pt>
                <c:pt idx="20">
                  <c:v>0.11</c:v>
                </c:pt>
                <c:pt idx="21">
                  <c:v>0</c:v>
                </c:pt>
                <c:pt idx="22">
                  <c:v>0</c:v>
                </c:pt>
                <c:pt idx="24">
                  <c:v>0</c:v>
                </c:pt>
                <c:pt idx="25">
                  <c:v>0</c:v>
                </c:pt>
                <c:pt idx="26">
                  <c:v>0</c:v>
                </c:pt>
                <c:pt idx="27">
                  <c:v>0</c:v>
                </c:pt>
                <c:pt idx="28">
                  <c:v>0</c:v>
                </c:pt>
                <c:pt idx="29">
                  <c:v>0</c:v>
                </c:pt>
                <c:pt idx="30">
                  <c:v>0.22</c:v>
                </c:pt>
                <c:pt idx="31">
                  <c:v>0</c:v>
                </c:pt>
              </c:numCache>
            </c:numRef>
          </c:val>
          <c:extLst>
            <c:ext xmlns:c16="http://schemas.microsoft.com/office/drawing/2014/chart" uri="{C3380CC4-5D6E-409C-BE32-E72D297353CC}">
              <c16:uniqueId val="{00000003-F2F7-42B5-AE0C-7A88AE538EDB}"/>
            </c:ext>
          </c:extLst>
        </c:ser>
        <c:ser>
          <c:idx val="4"/>
          <c:order val="4"/>
          <c:tx>
            <c:strRef>
              <c:f>properties!$EQ$2</c:f>
              <c:strCache>
                <c:ptCount val="1"/>
                <c:pt idx="0">
                  <c:v>Trend Setters</c:v>
                </c:pt>
              </c:strCache>
            </c:strRef>
          </c:tx>
          <c:spPr>
            <a:solidFill>
              <a:schemeClr val="accent5"/>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properties!$EQ$3:$EQ$34</c:f>
              <c:numCache>
                <c:formatCode>0%</c:formatCode>
                <c:ptCount val="32"/>
                <c:pt idx="0">
                  <c:v>0</c:v>
                </c:pt>
                <c:pt idx="1">
                  <c:v>0.24</c:v>
                </c:pt>
                <c:pt idx="2">
                  <c:v>0.14000000000000001</c:v>
                </c:pt>
                <c:pt idx="3">
                  <c:v>0.14000000000000001</c:v>
                </c:pt>
                <c:pt idx="4">
                  <c:v>0.14000000000000001</c:v>
                </c:pt>
                <c:pt idx="5">
                  <c:v>0</c:v>
                </c:pt>
                <c:pt idx="6">
                  <c:v>0</c:v>
                </c:pt>
                <c:pt idx="7">
                  <c:v>0</c:v>
                </c:pt>
                <c:pt idx="8">
                  <c:v>0</c:v>
                </c:pt>
                <c:pt idx="9">
                  <c:v>0</c:v>
                </c:pt>
                <c:pt idx="10">
                  <c:v>0.17</c:v>
                </c:pt>
                <c:pt idx="11">
                  <c:v>0.17</c:v>
                </c:pt>
                <c:pt idx="12">
                  <c:v>0</c:v>
                </c:pt>
                <c:pt idx="13">
                  <c:v>0</c:v>
                </c:pt>
                <c:pt idx="14">
                  <c:v>0</c:v>
                </c:pt>
                <c:pt idx="15">
                  <c:v>0.14000000000000001</c:v>
                </c:pt>
                <c:pt idx="16">
                  <c:v>0.24</c:v>
                </c:pt>
                <c:pt idx="17">
                  <c:v>0</c:v>
                </c:pt>
                <c:pt idx="18">
                  <c:v>0</c:v>
                </c:pt>
                <c:pt idx="19">
                  <c:v>0.17</c:v>
                </c:pt>
                <c:pt idx="20">
                  <c:v>0.17</c:v>
                </c:pt>
                <c:pt idx="21">
                  <c:v>0</c:v>
                </c:pt>
                <c:pt idx="22">
                  <c:v>0</c:v>
                </c:pt>
                <c:pt idx="24">
                  <c:v>0</c:v>
                </c:pt>
                <c:pt idx="25">
                  <c:v>0</c:v>
                </c:pt>
                <c:pt idx="26">
                  <c:v>0</c:v>
                </c:pt>
                <c:pt idx="27">
                  <c:v>0</c:v>
                </c:pt>
                <c:pt idx="28">
                  <c:v>0</c:v>
                </c:pt>
                <c:pt idx="29">
                  <c:v>7.0000000000000007E-2</c:v>
                </c:pt>
                <c:pt idx="30">
                  <c:v>0.14000000000000001</c:v>
                </c:pt>
                <c:pt idx="31">
                  <c:v>0</c:v>
                </c:pt>
              </c:numCache>
            </c:numRef>
          </c:val>
          <c:extLst>
            <c:ext xmlns:c16="http://schemas.microsoft.com/office/drawing/2014/chart" uri="{C3380CC4-5D6E-409C-BE32-E72D297353CC}">
              <c16:uniqueId val="{00000004-F2F7-42B5-AE0C-7A88AE538EDB}"/>
            </c:ext>
          </c:extLst>
        </c:ser>
        <c:ser>
          <c:idx val="5"/>
          <c:order val="5"/>
          <c:tx>
            <c:strRef>
              <c:f>properties!$ER$2</c:f>
              <c:strCache>
                <c:ptCount val="1"/>
                <c:pt idx="0">
                  <c:v>City Lights</c:v>
                </c:pt>
              </c:strCache>
            </c:strRef>
          </c:tx>
          <c:spPr>
            <a:solidFill>
              <a:schemeClr val="accent6"/>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properties!$ER$3:$ER$34</c:f>
              <c:numCache>
                <c:formatCode>0%</c:formatCode>
                <c:ptCount val="32"/>
                <c:pt idx="0">
                  <c:v>0</c:v>
                </c:pt>
                <c:pt idx="1">
                  <c:v>0.3</c:v>
                </c:pt>
                <c:pt idx="2">
                  <c:v>0</c:v>
                </c:pt>
                <c:pt idx="3">
                  <c:v>0</c:v>
                </c:pt>
                <c:pt idx="4">
                  <c:v>0</c:v>
                </c:pt>
                <c:pt idx="5">
                  <c:v>0.28000000000000003</c:v>
                </c:pt>
                <c:pt idx="6">
                  <c:v>0</c:v>
                </c:pt>
                <c:pt idx="7">
                  <c:v>0</c:v>
                </c:pt>
                <c:pt idx="8">
                  <c:v>0</c:v>
                </c:pt>
                <c:pt idx="9">
                  <c:v>0</c:v>
                </c:pt>
                <c:pt idx="10">
                  <c:v>0</c:v>
                </c:pt>
                <c:pt idx="11">
                  <c:v>0</c:v>
                </c:pt>
                <c:pt idx="12">
                  <c:v>0</c:v>
                </c:pt>
                <c:pt idx="13">
                  <c:v>0</c:v>
                </c:pt>
                <c:pt idx="14">
                  <c:v>0</c:v>
                </c:pt>
                <c:pt idx="15">
                  <c:v>0</c:v>
                </c:pt>
                <c:pt idx="16">
                  <c:v>0.3</c:v>
                </c:pt>
                <c:pt idx="17">
                  <c:v>0</c:v>
                </c:pt>
                <c:pt idx="18">
                  <c:v>0</c:v>
                </c:pt>
                <c:pt idx="19">
                  <c:v>0</c:v>
                </c:pt>
                <c:pt idx="20">
                  <c:v>0</c:v>
                </c:pt>
                <c:pt idx="21">
                  <c:v>0</c:v>
                </c:pt>
                <c:pt idx="22">
                  <c:v>0</c:v>
                </c:pt>
                <c:pt idx="24">
                  <c:v>0</c:v>
                </c:pt>
                <c:pt idx="25">
                  <c:v>0</c:v>
                </c:pt>
                <c:pt idx="26">
                  <c:v>0</c:v>
                </c:pt>
                <c:pt idx="27">
                  <c:v>0</c:v>
                </c:pt>
                <c:pt idx="28">
                  <c:v>0.2</c:v>
                </c:pt>
                <c:pt idx="29">
                  <c:v>0.54</c:v>
                </c:pt>
                <c:pt idx="30">
                  <c:v>0</c:v>
                </c:pt>
                <c:pt idx="31">
                  <c:v>0.17</c:v>
                </c:pt>
              </c:numCache>
            </c:numRef>
          </c:val>
          <c:extLst>
            <c:ext xmlns:c16="http://schemas.microsoft.com/office/drawing/2014/chart" uri="{C3380CC4-5D6E-409C-BE32-E72D297353CC}">
              <c16:uniqueId val="{00000005-F2F7-42B5-AE0C-7A88AE538EDB}"/>
            </c:ext>
          </c:extLst>
        </c:ser>
        <c:ser>
          <c:idx val="6"/>
          <c:order val="6"/>
          <c:tx>
            <c:strRef>
              <c:f>properties!$ES$2</c:f>
              <c:strCache>
                <c:ptCount val="1"/>
                <c:pt idx="0">
                  <c:v>International Marketplace</c:v>
                </c:pt>
              </c:strCache>
            </c:strRef>
          </c:tx>
          <c:spPr>
            <a:solidFill>
              <a:schemeClr val="accent1">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properties!$ES$3:$ES$34</c:f>
              <c:numCache>
                <c:formatCode>0%</c:formatCode>
                <c:ptCount val="32"/>
                <c:pt idx="0">
                  <c:v>0</c:v>
                </c:pt>
                <c:pt idx="1">
                  <c:v>0</c:v>
                </c:pt>
                <c:pt idx="2">
                  <c:v>0</c:v>
                </c:pt>
                <c:pt idx="3">
                  <c:v>0</c:v>
                </c:pt>
                <c:pt idx="4">
                  <c:v>0</c:v>
                </c:pt>
                <c:pt idx="5">
                  <c:v>0.09</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0.18</c:v>
                </c:pt>
                <c:pt idx="29">
                  <c:v>0</c:v>
                </c:pt>
                <c:pt idx="30">
                  <c:v>0</c:v>
                </c:pt>
                <c:pt idx="31">
                  <c:v>0.18</c:v>
                </c:pt>
              </c:numCache>
            </c:numRef>
          </c:val>
          <c:extLst>
            <c:ext xmlns:c16="http://schemas.microsoft.com/office/drawing/2014/chart" uri="{C3380CC4-5D6E-409C-BE32-E72D297353CC}">
              <c16:uniqueId val="{00000006-F2F7-42B5-AE0C-7A88AE538EDB}"/>
            </c:ext>
          </c:extLst>
        </c:ser>
        <c:ser>
          <c:idx val="7"/>
          <c:order val="7"/>
          <c:tx>
            <c:strRef>
              <c:f>properties!$ET$2</c:f>
              <c:strCache>
                <c:ptCount val="1"/>
                <c:pt idx="0">
                  <c:v>Urban Villages</c:v>
                </c:pt>
              </c:strCache>
            </c:strRef>
          </c:tx>
          <c:spPr>
            <a:solidFill>
              <a:schemeClr val="accent2">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properties!$ET$3:$ET$34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0.12</c:v>
                </c:pt>
              </c:numCache>
            </c:numRef>
          </c:val>
          <c:extLst>
            <c:ext xmlns:c16="http://schemas.microsoft.com/office/drawing/2014/chart" uri="{C3380CC4-5D6E-409C-BE32-E72D297353CC}">
              <c16:uniqueId val="{00000007-F2F7-42B5-AE0C-7A88AE538EDB}"/>
            </c:ext>
          </c:extLst>
        </c:ser>
        <c:ser>
          <c:idx val="8"/>
          <c:order val="8"/>
          <c:tx>
            <c:strRef>
              <c:f>properties!$EU$2</c:f>
              <c:strCache>
                <c:ptCount val="1"/>
                <c:pt idx="0">
                  <c:v>Urban Chic</c:v>
                </c:pt>
              </c:strCache>
            </c:strRef>
          </c:tx>
          <c:spPr>
            <a:solidFill>
              <a:schemeClr val="accent3">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properties!$EU$3:$EU$34</c:f>
              <c:numCache>
                <c:formatCode>0%</c:formatCode>
                <c:ptCount val="32"/>
                <c:pt idx="0">
                  <c:v>0.03</c:v>
                </c:pt>
                <c:pt idx="1">
                  <c:v>0</c:v>
                </c:pt>
                <c:pt idx="2">
                  <c:v>0.48</c:v>
                </c:pt>
                <c:pt idx="3">
                  <c:v>0.48</c:v>
                </c:pt>
                <c:pt idx="4">
                  <c:v>0.48</c:v>
                </c:pt>
                <c:pt idx="5">
                  <c:v>0</c:v>
                </c:pt>
                <c:pt idx="6">
                  <c:v>0.11</c:v>
                </c:pt>
                <c:pt idx="7">
                  <c:v>0.11</c:v>
                </c:pt>
                <c:pt idx="8">
                  <c:v>0.11</c:v>
                </c:pt>
                <c:pt idx="9">
                  <c:v>0</c:v>
                </c:pt>
                <c:pt idx="10">
                  <c:v>0</c:v>
                </c:pt>
                <c:pt idx="11">
                  <c:v>0</c:v>
                </c:pt>
                <c:pt idx="12">
                  <c:v>0</c:v>
                </c:pt>
                <c:pt idx="13">
                  <c:v>0</c:v>
                </c:pt>
                <c:pt idx="14">
                  <c:v>0</c:v>
                </c:pt>
                <c:pt idx="15">
                  <c:v>0.48</c:v>
                </c:pt>
                <c:pt idx="16">
                  <c:v>0</c:v>
                </c:pt>
                <c:pt idx="17">
                  <c:v>0.03</c:v>
                </c:pt>
                <c:pt idx="18">
                  <c:v>0.03</c:v>
                </c:pt>
                <c:pt idx="19">
                  <c:v>0</c:v>
                </c:pt>
                <c:pt idx="20">
                  <c:v>0</c:v>
                </c:pt>
                <c:pt idx="21">
                  <c:v>0</c:v>
                </c:pt>
                <c:pt idx="22">
                  <c:v>0</c:v>
                </c:pt>
                <c:pt idx="24">
                  <c:v>0.11</c:v>
                </c:pt>
                <c:pt idx="25">
                  <c:v>0.33</c:v>
                </c:pt>
                <c:pt idx="26">
                  <c:v>0.33</c:v>
                </c:pt>
                <c:pt idx="27">
                  <c:v>0.33</c:v>
                </c:pt>
                <c:pt idx="28">
                  <c:v>0</c:v>
                </c:pt>
                <c:pt idx="29">
                  <c:v>0</c:v>
                </c:pt>
                <c:pt idx="30">
                  <c:v>0.48</c:v>
                </c:pt>
                <c:pt idx="31">
                  <c:v>0</c:v>
                </c:pt>
              </c:numCache>
            </c:numRef>
          </c:val>
          <c:extLst>
            <c:ext xmlns:c16="http://schemas.microsoft.com/office/drawing/2014/chart" uri="{C3380CC4-5D6E-409C-BE32-E72D297353CC}">
              <c16:uniqueId val="{00000008-F2F7-42B5-AE0C-7A88AE538EDB}"/>
            </c:ext>
          </c:extLst>
        </c:ser>
        <c:ser>
          <c:idx val="9"/>
          <c:order val="9"/>
          <c:tx>
            <c:strRef>
              <c:f>properties!$EV$2</c:f>
              <c:strCache>
                <c:ptCount val="1"/>
                <c:pt idx="0">
                  <c:v>Pleasantville</c:v>
                </c:pt>
              </c:strCache>
            </c:strRef>
          </c:tx>
          <c:spPr>
            <a:solidFill>
              <a:schemeClr val="accent4">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properties!$EV$3:$EV$34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9-F2F7-42B5-AE0C-7A88AE538EDB}"/>
            </c:ext>
          </c:extLst>
        </c:ser>
        <c:ser>
          <c:idx val="10"/>
          <c:order val="10"/>
          <c:tx>
            <c:strRef>
              <c:f>properties!$EW$2</c:f>
              <c:strCache>
                <c:ptCount val="1"/>
                <c:pt idx="0">
                  <c:v>Front Porches</c:v>
                </c:pt>
              </c:strCache>
            </c:strRef>
          </c:tx>
          <c:spPr>
            <a:solidFill>
              <a:schemeClr val="accent5">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properties!$EW$3:$EW$34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A-F2F7-42B5-AE0C-7A88AE538EDB}"/>
            </c:ext>
          </c:extLst>
        </c:ser>
        <c:ser>
          <c:idx val="11"/>
          <c:order val="11"/>
          <c:tx>
            <c:strRef>
              <c:f>properties!$EX$2</c:f>
              <c:strCache>
                <c:ptCount val="1"/>
                <c:pt idx="0">
                  <c:v>Enterprising Professionals</c:v>
                </c:pt>
              </c:strCache>
            </c:strRef>
          </c:tx>
          <c:spPr>
            <a:solidFill>
              <a:schemeClr val="accent6">
                <a:lumMod val="6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properties!$EX$3:$EX$34</c:f>
              <c:numCache>
                <c:formatCode>0%</c:formatCode>
                <c:ptCount val="32"/>
                <c:pt idx="0">
                  <c:v>0</c:v>
                </c:pt>
                <c:pt idx="1">
                  <c:v>0</c:v>
                </c:pt>
                <c:pt idx="2">
                  <c:v>0</c:v>
                </c:pt>
                <c:pt idx="3">
                  <c:v>0</c:v>
                </c:pt>
                <c:pt idx="4">
                  <c:v>0</c:v>
                </c:pt>
                <c:pt idx="5">
                  <c:v>0.3</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B-F2F7-42B5-AE0C-7A88AE538EDB}"/>
            </c:ext>
          </c:extLst>
        </c:ser>
        <c:ser>
          <c:idx val="12"/>
          <c:order val="12"/>
          <c:tx>
            <c:strRef>
              <c:f>properties!$EY$2</c:f>
              <c:strCache>
                <c:ptCount val="1"/>
                <c:pt idx="0">
                  <c:v>Laptops and Lattes</c:v>
                </c:pt>
              </c:strCache>
            </c:strRef>
          </c:tx>
          <c:spPr>
            <a:solidFill>
              <a:schemeClr val="accent1">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properties!$EY$3:$EY$34</c:f>
              <c:numCache>
                <c:formatCode>0%</c:formatCode>
                <c:ptCount val="32"/>
                <c:pt idx="0">
                  <c:v>0.13</c:v>
                </c:pt>
                <c:pt idx="1">
                  <c:v>0</c:v>
                </c:pt>
                <c:pt idx="2">
                  <c:v>0</c:v>
                </c:pt>
                <c:pt idx="3">
                  <c:v>0</c:v>
                </c:pt>
                <c:pt idx="4">
                  <c:v>0</c:v>
                </c:pt>
                <c:pt idx="5">
                  <c:v>0</c:v>
                </c:pt>
                <c:pt idx="6">
                  <c:v>0.13</c:v>
                </c:pt>
                <c:pt idx="7">
                  <c:v>0.13</c:v>
                </c:pt>
                <c:pt idx="8">
                  <c:v>0.13</c:v>
                </c:pt>
                <c:pt idx="9">
                  <c:v>7.0000000000000007E-2</c:v>
                </c:pt>
                <c:pt idx="10">
                  <c:v>0</c:v>
                </c:pt>
                <c:pt idx="11">
                  <c:v>0</c:v>
                </c:pt>
                <c:pt idx="12">
                  <c:v>0</c:v>
                </c:pt>
                <c:pt idx="13">
                  <c:v>0</c:v>
                </c:pt>
                <c:pt idx="14">
                  <c:v>0</c:v>
                </c:pt>
                <c:pt idx="15">
                  <c:v>0</c:v>
                </c:pt>
                <c:pt idx="16">
                  <c:v>0</c:v>
                </c:pt>
                <c:pt idx="17">
                  <c:v>0.13</c:v>
                </c:pt>
                <c:pt idx="18">
                  <c:v>0.13</c:v>
                </c:pt>
                <c:pt idx="19">
                  <c:v>0</c:v>
                </c:pt>
                <c:pt idx="20">
                  <c:v>0</c:v>
                </c:pt>
                <c:pt idx="21">
                  <c:v>7.0000000000000007E-2</c:v>
                </c:pt>
                <c:pt idx="22">
                  <c:v>7.0000000000000007E-2</c:v>
                </c:pt>
                <c:pt idx="24">
                  <c:v>0.13</c:v>
                </c:pt>
                <c:pt idx="25">
                  <c:v>0.22</c:v>
                </c:pt>
                <c:pt idx="26">
                  <c:v>0.22</c:v>
                </c:pt>
                <c:pt idx="27">
                  <c:v>0.22</c:v>
                </c:pt>
                <c:pt idx="28">
                  <c:v>0</c:v>
                </c:pt>
                <c:pt idx="29">
                  <c:v>0.39</c:v>
                </c:pt>
                <c:pt idx="30">
                  <c:v>0</c:v>
                </c:pt>
                <c:pt idx="31">
                  <c:v>0</c:v>
                </c:pt>
              </c:numCache>
            </c:numRef>
          </c:val>
          <c:extLst>
            <c:ext xmlns:c16="http://schemas.microsoft.com/office/drawing/2014/chart" uri="{C3380CC4-5D6E-409C-BE32-E72D297353CC}">
              <c16:uniqueId val="{0000000C-F2F7-42B5-AE0C-7A88AE538EDB}"/>
            </c:ext>
          </c:extLst>
        </c:ser>
        <c:ser>
          <c:idx val="13"/>
          <c:order val="13"/>
          <c:tx>
            <c:strRef>
              <c:f>properties!$EZ$2</c:f>
              <c:strCache>
                <c:ptCount val="1"/>
                <c:pt idx="0">
                  <c:v>Bright Young Professionals</c:v>
                </c:pt>
              </c:strCache>
            </c:strRef>
          </c:tx>
          <c:spPr>
            <a:solidFill>
              <a:schemeClr val="accent2">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properties!$EZ$3:$EZ$34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D-F2F7-42B5-AE0C-7A88AE538EDB}"/>
            </c:ext>
          </c:extLst>
        </c:ser>
        <c:ser>
          <c:idx val="14"/>
          <c:order val="14"/>
          <c:tx>
            <c:strRef>
              <c:f>properties!$FA$2</c:f>
              <c:strCache>
                <c:ptCount val="1"/>
                <c:pt idx="0">
                  <c:v>Old and Newcomers</c:v>
                </c:pt>
              </c:strCache>
            </c:strRef>
          </c:tx>
          <c:spPr>
            <a:solidFill>
              <a:schemeClr val="accent3">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properties!$FA$3:$FA$34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E-F2F7-42B5-AE0C-7A88AE538EDB}"/>
            </c:ext>
          </c:extLst>
        </c:ser>
        <c:ser>
          <c:idx val="15"/>
          <c:order val="15"/>
          <c:tx>
            <c:strRef>
              <c:f>properties!$FB$2</c:f>
              <c:strCache>
                <c:ptCount val="1"/>
                <c:pt idx="0">
                  <c:v>Set to Impress</c:v>
                </c:pt>
              </c:strCache>
            </c:strRef>
          </c:tx>
          <c:spPr>
            <a:solidFill>
              <a:schemeClr val="accent4">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properties!$FB$3:$FB$34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0F-F2F7-42B5-AE0C-7A88AE538EDB}"/>
            </c:ext>
          </c:extLst>
        </c:ser>
        <c:ser>
          <c:idx val="16"/>
          <c:order val="16"/>
          <c:tx>
            <c:strRef>
              <c:f>properties!$FC$2</c:f>
              <c:strCache>
                <c:ptCount val="1"/>
                <c:pt idx="0">
                  <c:v>Pacific Heights</c:v>
                </c:pt>
              </c:strCache>
            </c:strRef>
          </c:tx>
          <c:spPr>
            <a:solidFill>
              <a:schemeClr val="accent5">
                <a:lumMod val="80000"/>
                <a:lumOff val="2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properties!$FC$3:$FC$34</c:f>
              <c:numCache>
                <c:formatCode>0%</c:formatCode>
                <c:ptCount val="3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4">
                  <c:v>0</c:v>
                </c:pt>
                <c:pt idx="25">
                  <c:v>0</c:v>
                </c:pt>
                <c:pt idx="26">
                  <c:v>0</c:v>
                </c:pt>
                <c:pt idx="27">
                  <c:v>0</c:v>
                </c:pt>
                <c:pt idx="28">
                  <c:v>0</c:v>
                </c:pt>
                <c:pt idx="29">
                  <c:v>0</c:v>
                </c:pt>
                <c:pt idx="30">
                  <c:v>0</c:v>
                </c:pt>
                <c:pt idx="31">
                  <c:v>0</c:v>
                </c:pt>
              </c:numCache>
            </c:numRef>
          </c:val>
          <c:extLst>
            <c:ext xmlns:c16="http://schemas.microsoft.com/office/drawing/2014/chart" uri="{C3380CC4-5D6E-409C-BE32-E72D297353CC}">
              <c16:uniqueId val="{00000010-F2F7-42B5-AE0C-7A88AE538EDB}"/>
            </c:ext>
          </c:extLst>
        </c:ser>
        <c:dLbls>
          <c:showLegendKey val="0"/>
          <c:showVal val="0"/>
          <c:showCatName val="0"/>
          <c:showSerName val="0"/>
          <c:showPercent val="0"/>
          <c:showBubbleSize val="0"/>
        </c:dLbls>
        <c:gapWidth val="150"/>
        <c:overlap val="100"/>
        <c:axId val="350652479"/>
        <c:axId val="350672031"/>
      </c:barChart>
      <c:catAx>
        <c:axId val="3506524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0672031"/>
        <c:crosses val="autoZero"/>
        <c:auto val="1"/>
        <c:lblAlgn val="ctr"/>
        <c:lblOffset val="100"/>
        <c:noMultiLvlLbl val="0"/>
      </c:catAx>
      <c:valAx>
        <c:axId val="35067203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0652479"/>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solidFill>
                  <a:schemeClr val="bg1"/>
                </a:solidFill>
              </a:rPr>
              <a:t>Summary</a:t>
            </a:r>
            <a:r>
              <a:rPr lang="en-US" baseline="0" dirty="0">
                <a:solidFill>
                  <a:schemeClr val="bg1"/>
                </a:solidFill>
              </a:rPr>
              <a:t> of Scores</a:t>
            </a:r>
            <a:endParaRPr lang="en-US" dirty="0">
              <a:solidFill>
                <a:schemeClr val="bg1"/>
              </a:solidFill>
            </a:endParaRP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properties!$O$2</c:f>
              <c:strCache>
                <c:ptCount val="1"/>
                <c:pt idx="0">
                  <c:v>Walkability Score</c:v>
                </c:pt>
              </c:strCache>
            </c:strRef>
          </c:tx>
          <c:spPr>
            <a:solidFill>
              <a:schemeClr val="accent6">
                <a:tint val="5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properties!$O$3:$O$34</c:f>
              <c:numCache>
                <c:formatCode>General</c:formatCode>
                <c:ptCount val="32"/>
                <c:pt idx="0">
                  <c:v>91</c:v>
                </c:pt>
                <c:pt idx="1">
                  <c:v>88</c:v>
                </c:pt>
                <c:pt idx="2">
                  <c:v>62</c:v>
                </c:pt>
                <c:pt idx="3">
                  <c:v>91</c:v>
                </c:pt>
                <c:pt idx="4">
                  <c:v>69</c:v>
                </c:pt>
                <c:pt idx="6">
                  <c:v>95</c:v>
                </c:pt>
                <c:pt idx="7">
                  <c:v>91</c:v>
                </c:pt>
                <c:pt idx="8">
                  <c:v>74</c:v>
                </c:pt>
                <c:pt idx="10">
                  <c:v>98</c:v>
                </c:pt>
                <c:pt idx="11">
                  <c:v>97</c:v>
                </c:pt>
                <c:pt idx="13">
                  <c:v>98</c:v>
                </c:pt>
                <c:pt idx="14">
                  <c:v>100</c:v>
                </c:pt>
                <c:pt idx="15">
                  <c:v>88</c:v>
                </c:pt>
                <c:pt idx="16">
                  <c:v>72</c:v>
                </c:pt>
                <c:pt idx="17">
                  <c:v>92</c:v>
                </c:pt>
                <c:pt idx="18">
                  <c:v>92</c:v>
                </c:pt>
                <c:pt idx="19">
                  <c:v>95</c:v>
                </c:pt>
                <c:pt idx="20">
                  <c:v>98</c:v>
                </c:pt>
                <c:pt idx="21">
                  <c:v>98</c:v>
                </c:pt>
                <c:pt idx="22">
                  <c:v>97</c:v>
                </c:pt>
                <c:pt idx="23">
                  <c:v>98</c:v>
                </c:pt>
                <c:pt idx="24">
                  <c:v>98</c:v>
                </c:pt>
                <c:pt idx="25">
                  <c:v>43</c:v>
                </c:pt>
                <c:pt idx="26">
                  <c:v>80</c:v>
                </c:pt>
                <c:pt idx="27">
                  <c:v>77</c:v>
                </c:pt>
                <c:pt idx="29">
                  <c:v>52</c:v>
                </c:pt>
                <c:pt idx="30">
                  <c:v>86</c:v>
                </c:pt>
                <c:pt idx="31">
                  <c:v>100</c:v>
                </c:pt>
              </c:numCache>
            </c:numRef>
          </c:val>
          <c:extLst>
            <c:ext xmlns:c16="http://schemas.microsoft.com/office/drawing/2014/chart" uri="{C3380CC4-5D6E-409C-BE32-E72D297353CC}">
              <c16:uniqueId val="{00000000-EDF0-47C9-A94E-A0A57AB6EEF7}"/>
            </c:ext>
          </c:extLst>
        </c:ser>
        <c:ser>
          <c:idx val="1"/>
          <c:order val="1"/>
          <c:tx>
            <c:strRef>
              <c:f>properties!$P$2</c:f>
              <c:strCache>
                <c:ptCount val="1"/>
                <c:pt idx="0">
                  <c:v>Transit Score</c:v>
                </c:pt>
              </c:strCache>
            </c:strRef>
          </c:tx>
          <c:spPr>
            <a:solidFill>
              <a:schemeClr val="accent6">
                <a:tint val="7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properties!$P$3:$P$34</c:f>
            </c:numRef>
          </c:val>
          <c:extLst>
            <c:ext xmlns:c16="http://schemas.microsoft.com/office/drawing/2014/chart" uri="{C3380CC4-5D6E-409C-BE32-E72D297353CC}">
              <c16:uniqueId val="{00000001-EDF0-47C9-A94E-A0A57AB6EEF7}"/>
            </c:ext>
          </c:extLst>
        </c:ser>
        <c:ser>
          <c:idx val="2"/>
          <c:order val="2"/>
          <c:tx>
            <c:strRef>
              <c:f>properties!$Q$2</c:f>
              <c:strCache>
                <c:ptCount val="1"/>
                <c:pt idx="0">
                  <c:v>Bike Score</c:v>
                </c:pt>
              </c:strCache>
            </c:strRef>
          </c:tx>
          <c:spPr>
            <a:solidFill>
              <a:schemeClr val="accent6">
                <a:tint val="9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properties!$Q$3:$Q$34</c:f>
            </c:numRef>
          </c:val>
          <c:extLst>
            <c:ext xmlns:c16="http://schemas.microsoft.com/office/drawing/2014/chart" uri="{C3380CC4-5D6E-409C-BE32-E72D297353CC}">
              <c16:uniqueId val="{00000002-EDF0-47C9-A94E-A0A57AB6EEF7}"/>
            </c:ext>
          </c:extLst>
        </c:ser>
        <c:ser>
          <c:idx val="3"/>
          <c:order val="3"/>
          <c:tx>
            <c:strRef>
              <c:f>properties!$S$2</c:f>
              <c:strCache>
                <c:ptCount val="1"/>
                <c:pt idx="0">
                  <c:v>Liveability</c:v>
                </c:pt>
              </c:strCache>
            </c:strRef>
          </c:tx>
          <c:spPr>
            <a:solidFill>
              <a:schemeClr val="accent6">
                <a:shade val="90000"/>
              </a:schemeClr>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properties!$S$3:$S$34</c:f>
              <c:numCache>
                <c:formatCode>General</c:formatCode>
                <c:ptCount val="32"/>
                <c:pt idx="0">
                  <c:v>81</c:v>
                </c:pt>
                <c:pt idx="1">
                  <c:v>65</c:v>
                </c:pt>
                <c:pt idx="2">
                  <c:v>80</c:v>
                </c:pt>
                <c:pt idx="3">
                  <c:v>80</c:v>
                </c:pt>
                <c:pt idx="4">
                  <c:v>81</c:v>
                </c:pt>
                <c:pt idx="5">
                  <c:v>75</c:v>
                </c:pt>
                <c:pt idx="6">
                  <c:v>69</c:v>
                </c:pt>
                <c:pt idx="7">
                  <c:v>69</c:v>
                </c:pt>
                <c:pt idx="8">
                  <c:v>69</c:v>
                </c:pt>
                <c:pt idx="10">
                  <c:v>77</c:v>
                </c:pt>
                <c:pt idx="11">
                  <c:v>73</c:v>
                </c:pt>
                <c:pt idx="13">
                  <c:v>79</c:v>
                </c:pt>
                <c:pt idx="14">
                  <c:v>77</c:v>
                </c:pt>
                <c:pt idx="15">
                  <c:v>81</c:v>
                </c:pt>
                <c:pt idx="16">
                  <c:v>71</c:v>
                </c:pt>
                <c:pt idx="17">
                  <c:v>81</c:v>
                </c:pt>
                <c:pt idx="18">
                  <c:v>81</c:v>
                </c:pt>
                <c:pt idx="19">
                  <c:v>77</c:v>
                </c:pt>
                <c:pt idx="20">
                  <c:v>77</c:v>
                </c:pt>
                <c:pt idx="21">
                  <c:v>76</c:v>
                </c:pt>
                <c:pt idx="22">
                  <c:v>76</c:v>
                </c:pt>
                <c:pt idx="23">
                  <c:v>79</c:v>
                </c:pt>
                <c:pt idx="24">
                  <c:v>69</c:v>
                </c:pt>
                <c:pt idx="25">
                  <c:v>74</c:v>
                </c:pt>
                <c:pt idx="26">
                  <c:v>81</c:v>
                </c:pt>
                <c:pt idx="27">
                  <c:v>77</c:v>
                </c:pt>
                <c:pt idx="29">
                  <c:v>75</c:v>
                </c:pt>
                <c:pt idx="30">
                  <c:v>81</c:v>
                </c:pt>
                <c:pt idx="31">
                  <c:v>75</c:v>
                </c:pt>
              </c:numCache>
            </c:numRef>
          </c:val>
          <c:extLst>
            <c:ext xmlns:c16="http://schemas.microsoft.com/office/drawing/2014/chart" uri="{C3380CC4-5D6E-409C-BE32-E72D297353CC}">
              <c16:uniqueId val="{00000003-EDF0-47C9-A94E-A0A57AB6EEF7}"/>
            </c:ext>
          </c:extLst>
        </c:ser>
        <c:ser>
          <c:idx val="4"/>
          <c:order val="4"/>
          <c:tx>
            <c:strRef>
              <c:f>properties!$EM$2</c:f>
              <c:strCache>
                <c:ptCount val="1"/>
                <c:pt idx="0">
                  <c:v>Sum Target Segments</c:v>
                </c:pt>
              </c:strCache>
            </c:strRef>
          </c:tx>
          <c:spPr>
            <a:solidFill>
              <a:schemeClr val="accent3"/>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properties!$EM$3:$EM$34</c:f>
              <c:numCache>
                <c:formatCode>General</c:formatCode>
                <c:ptCount val="32"/>
                <c:pt idx="0">
                  <c:v>100</c:v>
                </c:pt>
                <c:pt idx="1">
                  <c:v>24</c:v>
                </c:pt>
                <c:pt idx="2">
                  <c:v>84</c:v>
                </c:pt>
                <c:pt idx="3">
                  <c:v>84</c:v>
                </c:pt>
                <c:pt idx="4">
                  <c:v>84</c:v>
                </c:pt>
                <c:pt idx="5">
                  <c:v>0</c:v>
                </c:pt>
                <c:pt idx="6">
                  <c:v>97</c:v>
                </c:pt>
                <c:pt idx="7">
                  <c:v>97</c:v>
                </c:pt>
                <c:pt idx="8">
                  <c:v>97</c:v>
                </c:pt>
                <c:pt idx="9">
                  <c:v>41</c:v>
                </c:pt>
                <c:pt idx="10">
                  <c:v>76</c:v>
                </c:pt>
                <c:pt idx="11">
                  <c:v>76</c:v>
                </c:pt>
                <c:pt idx="12">
                  <c:v>61</c:v>
                </c:pt>
                <c:pt idx="13">
                  <c:v>93</c:v>
                </c:pt>
                <c:pt idx="14">
                  <c:v>61</c:v>
                </c:pt>
                <c:pt idx="15">
                  <c:v>84</c:v>
                </c:pt>
                <c:pt idx="16">
                  <c:v>24</c:v>
                </c:pt>
                <c:pt idx="17">
                  <c:v>100</c:v>
                </c:pt>
                <c:pt idx="18">
                  <c:v>100</c:v>
                </c:pt>
                <c:pt idx="19">
                  <c:v>76</c:v>
                </c:pt>
                <c:pt idx="20">
                  <c:v>76</c:v>
                </c:pt>
                <c:pt idx="21">
                  <c:v>41</c:v>
                </c:pt>
                <c:pt idx="22">
                  <c:v>41</c:v>
                </c:pt>
                <c:pt idx="23">
                  <c:v>93</c:v>
                </c:pt>
                <c:pt idx="24">
                  <c:v>97</c:v>
                </c:pt>
                <c:pt idx="25">
                  <c:v>72.000000000000014</c:v>
                </c:pt>
                <c:pt idx="26">
                  <c:v>72.000000000000014</c:v>
                </c:pt>
                <c:pt idx="27">
                  <c:v>72.000000000000014</c:v>
                </c:pt>
                <c:pt idx="28">
                  <c:v>0</c:v>
                </c:pt>
                <c:pt idx="29">
                  <c:v>46</c:v>
                </c:pt>
                <c:pt idx="30">
                  <c:v>84</c:v>
                </c:pt>
                <c:pt idx="31">
                  <c:v>0</c:v>
                </c:pt>
              </c:numCache>
            </c:numRef>
          </c:val>
          <c:extLst>
            <c:ext xmlns:c16="http://schemas.microsoft.com/office/drawing/2014/chart" uri="{C3380CC4-5D6E-409C-BE32-E72D297353CC}">
              <c16:uniqueId val="{00000004-EDF0-47C9-A94E-A0A57AB6EEF7}"/>
            </c:ext>
          </c:extLst>
        </c:ser>
        <c:ser>
          <c:idx val="5"/>
          <c:order val="5"/>
          <c:tx>
            <c:strRef>
              <c:f>properties!$K$2</c:f>
              <c:strCache>
                <c:ptCount val="1"/>
                <c:pt idx="0">
                  <c:v>% of Population w/ Income &gt; 75K</c:v>
                </c:pt>
              </c:strCache>
            </c:strRef>
          </c:tx>
          <c:spPr>
            <a:solidFill>
              <a:schemeClr val="accent1"/>
            </a:solidFill>
            <a:ln>
              <a:noFill/>
            </a:ln>
            <a:effectLst/>
          </c:spPr>
          <c:invertIfNegative val="0"/>
          <c:cat>
            <c:strRef>
              <c:f>properties!$C$3:$C$34</c:f>
              <c:strCache>
                <c:ptCount val="32"/>
                <c:pt idx="0">
                  <c:v>115 Belmont Avenue E </c:v>
                </c:pt>
                <c:pt idx="1">
                  <c:v>1224 S Jackson St </c:v>
                </c:pt>
                <c:pt idx="2">
                  <c:v>2758 Alki Avenue SW </c:v>
                </c:pt>
                <c:pt idx="3">
                  <c:v>4502 42nd Ave SW </c:v>
                </c:pt>
                <c:pt idx="4">
                  <c:v>4220 SW Spokane St </c:v>
                </c:pt>
                <c:pt idx="5">
                  <c:v>9200 2nd Ave SW </c:v>
                </c:pt>
                <c:pt idx="6">
                  <c:v>1260 Republican St </c:v>
                </c:pt>
                <c:pt idx="7">
                  <c:v>601 Eastlake Ave E </c:v>
                </c:pt>
                <c:pt idx="8">
                  <c:v>1500 Westlake Ave N </c:v>
                </c:pt>
                <c:pt idx="9">
                  <c:v>505 1st Ave S </c:v>
                </c:pt>
                <c:pt idx="10">
                  <c:v>1111 E Union</c:v>
                </c:pt>
                <c:pt idx="11">
                  <c:v>810 12th Ave </c:v>
                </c:pt>
                <c:pt idx="12">
                  <c:v>1915 2nd Ave </c:v>
                </c:pt>
                <c:pt idx="13">
                  <c:v>20001st Ave </c:v>
                </c:pt>
                <c:pt idx="14">
                  <c:v>1412 1st Ave </c:v>
                </c:pt>
                <c:pt idx="15">
                  <c:v>2743 California Ave SW</c:v>
                </c:pt>
                <c:pt idx="16">
                  <c:v>3001 21st Ave S</c:v>
                </c:pt>
                <c:pt idx="17">
                  <c:v>1650 E Olive Way</c:v>
                </c:pt>
                <c:pt idx="18">
                  <c:v>231 Summit Ave E</c:v>
                </c:pt>
                <c:pt idx="19">
                  <c:v>502 Broadway</c:v>
                </c:pt>
                <c:pt idx="20">
                  <c:v>952 E Seneca St</c:v>
                </c:pt>
                <c:pt idx="21">
                  <c:v>108 1st Ave S</c:v>
                </c:pt>
                <c:pt idx="22">
                  <c:v>400 Occidental Ave S</c:v>
                </c:pt>
                <c:pt idx="23">
                  <c:v>3101 1st Ave</c:v>
                </c:pt>
                <c:pt idx="24">
                  <c:v>100 6th Avenue North </c:v>
                </c:pt>
                <c:pt idx="25">
                  <c:v>1924 E Madison St </c:v>
                </c:pt>
                <c:pt idx="26">
                  <c:v>608 19th Ave E </c:v>
                </c:pt>
                <c:pt idx="27">
                  <c:v>2319 E Madison Street </c:v>
                </c:pt>
                <c:pt idx="28">
                  <c:v>8701 14th Ave S </c:v>
                </c:pt>
                <c:pt idx="29">
                  <c:v>3228-3232 1st Ave S </c:v>
                </c:pt>
                <c:pt idx="30">
                  <c:v>2141 California Ave SW</c:v>
                </c:pt>
                <c:pt idx="31">
                  <c:v>3714 S Hudson Street</c:v>
                </c:pt>
              </c:strCache>
            </c:strRef>
          </c:cat>
          <c:val>
            <c:numRef>
              <c:f>properties!$K$3:$K$34</c:f>
              <c:numCache>
                <c:formatCode>0.0</c:formatCode>
                <c:ptCount val="32"/>
                <c:pt idx="0">
                  <c:v>13.200000000000001</c:v>
                </c:pt>
                <c:pt idx="1">
                  <c:v>11.700000000000001</c:v>
                </c:pt>
                <c:pt idx="2">
                  <c:v>39.900000000000006</c:v>
                </c:pt>
                <c:pt idx="3">
                  <c:v>33.6</c:v>
                </c:pt>
                <c:pt idx="4">
                  <c:v>34.4</c:v>
                </c:pt>
                <c:pt idx="5">
                  <c:v>17.599999999999998</c:v>
                </c:pt>
                <c:pt idx="6">
                  <c:v>16</c:v>
                </c:pt>
                <c:pt idx="7">
                  <c:v>16</c:v>
                </c:pt>
                <c:pt idx="8">
                  <c:v>28.199999999999996</c:v>
                </c:pt>
                <c:pt idx="9">
                  <c:v>11</c:v>
                </c:pt>
                <c:pt idx="10">
                  <c:v>11.5</c:v>
                </c:pt>
                <c:pt idx="11">
                  <c:v>10.9</c:v>
                </c:pt>
                <c:pt idx="12">
                  <c:v>13.600000000000001</c:v>
                </c:pt>
                <c:pt idx="13">
                  <c:v>13.900000000000002</c:v>
                </c:pt>
                <c:pt idx="14">
                  <c:v>13.200000000000001</c:v>
                </c:pt>
                <c:pt idx="15">
                  <c:v>38.200000000000003</c:v>
                </c:pt>
                <c:pt idx="16">
                  <c:v>20.599999999999998</c:v>
                </c:pt>
                <c:pt idx="17">
                  <c:v>13.5</c:v>
                </c:pt>
                <c:pt idx="18">
                  <c:v>13.200000000000001</c:v>
                </c:pt>
                <c:pt idx="19">
                  <c:v>11.200000000000001</c:v>
                </c:pt>
                <c:pt idx="20">
                  <c:v>11.600000000000001</c:v>
                </c:pt>
                <c:pt idx="21">
                  <c:v>11.700000000000001</c:v>
                </c:pt>
                <c:pt idx="22">
                  <c:v>12.3</c:v>
                </c:pt>
                <c:pt idx="23">
                  <c:v>21.8</c:v>
                </c:pt>
                <c:pt idx="24">
                  <c:v>16.5</c:v>
                </c:pt>
                <c:pt idx="25">
                  <c:v>36.6</c:v>
                </c:pt>
                <c:pt idx="26">
                  <c:v>20.8</c:v>
                </c:pt>
                <c:pt idx="27">
                  <c:v>25.1</c:v>
                </c:pt>
                <c:pt idx="28">
                  <c:v>16.3</c:v>
                </c:pt>
                <c:pt idx="29">
                  <c:v>12</c:v>
                </c:pt>
                <c:pt idx="30">
                  <c:v>39.900000000000006</c:v>
                </c:pt>
                <c:pt idx="31">
                  <c:v>22.900000000000002</c:v>
                </c:pt>
              </c:numCache>
            </c:numRef>
          </c:val>
          <c:extLst>
            <c:ext xmlns:c16="http://schemas.microsoft.com/office/drawing/2014/chart" uri="{C3380CC4-5D6E-409C-BE32-E72D297353CC}">
              <c16:uniqueId val="{00000005-EDF0-47C9-A94E-A0A57AB6EEF7}"/>
            </c:ext>
          </c:extLst>
        </c:ser>
        <c:dLbls>
          <c:showLegendKey val="0"/>
          <c:showVal val="0"/>
          <c:showCatName val="0"/>
          <c:showSerName val="0"/>
          <c:showPercent val="0"/>
          <c:showBubbleSize val="0"/>
        </c:dLbls>
        <c:gapWidth val="150"/>
        <c:axId val="568292815"/>
        <c:axId val="568295727"/>
      </c:barChart>
      <c:catAx>
        <c:axId val="5682928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8295727"/>
        <c:crosses val="autoZero"/>
        <c:auto val="1"/>
        <c:lblAlgn val="ctr"/>
        <c:lblOffset val="100"/>
        <c:noMultiLvlLbl val="0"/>
      </c:catAx>
      <c:valAx>
        <c:axId val="568295727"/>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8292815"/>
        <c:crosses val="autoZero"/>
        <c:crossBetween val="between"/>
        <c:majorUnit val="10"/>
        <c:minorUnit val="5"/>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emf"/></Relationships>
</file>

<file path=ppt/media/image1.jpeg>
</file>

<file path=ppt/media/image10.png>
</file>

<file path=ppt/media/image11.png>
</file>

<file path=ppt/media/image12.png>
</file>

<file path=ppt/media/image13.png>
</file>

<file path=ppt/media/image14.png>
</file>

<file path=ppt/media/image17.png>
</file>

<file path=ppt/media/image18.png>
</file>

<file path=ppt/media/image2.jpg>
</file>

<file path=ppt/media/image4.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490687-772A-4BF4-8298-F6A65F8AFB8F}" type="datetimeFigureOut">
              <a:rPr lang="en-US" smtClean="0"/>
              <a:t>11/19/2015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F38F2A-A28D-4E96-AC99-7B53807A313C}" type="slidenum">
              <a:rPr lang="en-US" smtClean="0"/>
              <a:t>‹#›</a:t>
            </a:fld>
            <a:endParaRPr lang="en-US"/>
          </a:p>
        </p:txBody>
      </p:sp>
    </p:spTree>
    <p:extLst>
      <p:ext uri="{BB962C8B-B14F-4D97-AF65-F5344CB8AC3E}">
        <p14:creationId xmlns:p14="http://schemas.microsoft.com/office/powerpoint/2010/main" val="418588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F38F2A-A28D-4E96-AC99-7B53807A313C}" type="slidenum">
              <a:rPr lang="en-US" smtClean="0"/>
              <a:t>19</a:t>
            </a:fld>
            <a:endParaRPr lang="en-US"/>
          </a:p>
        </p:txBody>
      </p:sp>
    </p:spTree>
    <p:extLst>
      <p:ext uri="{BB962C8B-B14F-4D97-AF65-F5344CB8AC3E}">
        <p14:creationId xmlns:p14="http://schemas.microsoft.com/office/powerpoint/2010/main" val="42868721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1E700B27-DE4C-4B9E-BB11-B9027034A00F}" type="datetimeFigureOut">
              <a:rPr lang="en-US" dirty="0"/>
              <a:pPr/>
              <a:t>11/19/2015</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r>
              <a:rPr lang="en-US" dirty="0"/>
              <a:t>
              </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40F4739-9812-4A9F-890D-2AD6BA5F6EE8}" type="datetimeFigureOut">
              <a:rPr lang="en-US" dirty="0"/>
              <a:t>11/19/2015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18845AC5-A3F8-44AA-BA8F-596CDCC976D3}" type="datetimeFigureOut">
              <a:rPr lang="en-US" dirty="0"/>
              <a:t>11/19/2015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C873B183-A821-4095-A363-9EC968635539}" type="datetimeFigureOut">
              <a:rPr lang="en-US" dirty="0"/>
              <a:t>11/19/2015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74D01B4-0AA5-45E6-B2E6-5FA4078AEBCF}" type="datetimeFigureOut">
              <a:rPr lang="en-US" dirty="0"/>
              <a:t>11/19/2015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47335C-0450-40D7-8612-B3203BED4F28}" type="datetimeFigureOut">
              <a:rPr lang="en-US" dirty="0"/>
              <a:t>11/19/2015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246A105-2A1C-4284-B4EA-07CF89B1A393}" type="datetimeFigureOut">
              <a:rPr lang="en-US" dirty="0"/>
              <a:t>11/19/2015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DBE609-F3F2-45E6-BD6A-E03A8C86C1AE}" type="datetimeFigureOut">
              <a:rPr lang="en-US" dirty="0"/>
              <a:t>11/19/2015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A24AD68-089C-4467-A8F3-EA2BBCA6B44E}" type="datetimeFigureOut">
              <a:rPr lang="en-US" dirty="0"/>
              <a:t>11/19/2015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5C51FCE-E4BB-4680-8E50-3C0E348D2609}" type="datetimeFigureOut">
              <a:rPr lang="en-US" dirty="0"/>
              <a:t>11/19/2015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AAA073D-A903-47F8-8D16-77642FB0DF1F}" type="datetimeFigureOut">
              <a:rPr lang="en-US" dirty="0"/>
              <a:t>11/19/2015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B91FA40-626B-4CA1-85D0-7A9016E395BA}" type="datetimeFigureOut">
              <a:rPr lang="en-US" dirty="0"/>
              <a:t>11/19/2015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3F425EA-B9DC-48A7-991E-9A82573B1B21}" type="datetimeFigureOut">
              <a:rPr lang="en-US" dirty="0"/>
              <a:t>11/19/2015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6CB97F8-6CEB-469B-AFCC-889F2A2B1D5A}" type="datetimeFigureOut">
              <a:rPr lang="en-US" dirty="0"/>
              <a:t>11/19/2015</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9179F-009E-4FA5-B091-7EBB82A185BD}" type="datetimeFigureOut">
              <a:rPr lang="en-US" dirty="0"/>
              <a:t>11/19/2015</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E665CEB-0076-4E37-B880-BCEA9784DE0A}" type="datetimeFigureOut">
              <a:rPr lang="en-US" dirty="0"/>
              <a:t>11/19/2015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6149E5E-3896-4118-99A7-7B85668F1C5E}" type="datetimeFigureOut">
              <a:rPr lang="en-US" dirty="0"/>
              <a:t>11/19/2015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7E0D914D-B099-4142-A885-11F276715148}" type="datetimeFigureOut">
              <a:rPr lang="en-US" dirty="0"/>
              <a:t>11/19/2015</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r>
              <a:rPr lang="en-US" dirty="0"/>
              <a:t>
              </a:t>
            </a:r>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15.emf"/><Relationship Id="rId4" Type="http://schemas.openxmlformats.org/officeDocument/2006/relationships/oleObject" Target="../embeddings/oleObject1.bin"/></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2.xml.rels><?xml version="1.0" encoding="UTF-8" standalone="yes"?>
<Relationships xmlns="http://schemas.openxmlformats.org/package/2006/relationships"><Relationship Id="rId3" Type="http://schemas.openxmlformats.org/officeDocument/2006/relationships/hyperlink" Target="http://www.commercialmls.com/"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hyperlink" Target="http://www.areavibes.com/" TargetMode="External"/><Relationship Id="rId5" Type="http://schemas.openxmlformats.org/officeDocument/2006/relationships/hyperlink" Target="https://www.walkscore.com/" TargetMode="External"/><Relationship Id="rId4" Type="http://schemas.openxmlformats.org/officeDocument/2006/relationships/hyperlink" Target="http://www.esri.com/landing-pages/tapestry"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www.areavibes.com/seattle-wa/livability/" TargetMode="External"/><Relationship Id="rId2" Type="http://schemas.openxmlformats.org/officeDocument/2006/relationships/hyperlink" Target="http://www.walkscore.com/WA/Seattle"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www.esri.com/landing-pages/tapestry"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6.emf"/><Relationship Id="rId4" Type="http://schemas.openxmlformats.org/officeDocument/2006/relationships/oleObject" Target="../embeddings/oleObject2.bin"/></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www.walkscore.com/" TargetMode="External"/><Relationship Id="rId7" Type="http://schemas.openxmlformats.org/officeDocument/2006/relationships/hyperlink" Target="http://www.seattle.gov/seattle-police-department/crime-data/crime-dashboard" TargetMode="External"/><Relationship Id="rId2" Type="http://schemas.openxmlformats.org/officeDocument/2006/relationships/hyperlink" Target="http://www.esri.com/landing-pages/tapestry" TargetMode="External"/><Relationship Id="rId1" Type="http://schemas.openxmlformats.org/officeDocument/2006/relationships/slideLayout" Target="../slideLayouts/slideLayout13.xml"/><Relationship Id="rId6" Type="http://schemas.openxmlformats.org/officeDocument/2006/relationships/hyperlink" Target="http://web6.seattle.gov/mnm/policereports.aspx" TargetMode="External"/><Relationship Id="rId5" Type="http://schemas.openxmlformats.org/officeDocument/2006/relationships/hyperlink" Target="http://www.commercialmls.com/" TargetMode="External"/><Relationship Id="rId4" Type="http://schemas.openxmlformats.org/officeDocument/2006/relationships/hyperlink" Target="http://www.areavibes.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hyperlink" Target="http://www.esri.com/landing-pages/tapestry"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4.xml"/><Relationship Id="rId5" Type="http://schemas.openxmlformats.org/officeDocument/2006/relationships/image" Target="../media/image7.emf"/><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chart" Target="../charts/chart3.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chart" Target="../charts/chart5.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000897"/>
            <a:ext cx="8825658" cy="3776484"/>
          </a:xfrm>
        </p:spPr>
        <p:txBody>
          <a:bodyPr/>
          <a:lstStyle/>
          <a:p>
            <a:r>
              <a:rPr lang="en-US" dirty="0" smtClean="0"/>
              <a:t>Demographic and Market Analysis of locations for </a:t>
            </a:r>
            <a:br>
              <a:rPr lang="en-US" dirty="0" smtClean="0"/>
            </a:br>
            <a:r>
              <a:rPr lang="en-US" dirty="0" smtClean="0"/>
              <a:t>The Dancing Dog</a:t>
            </a:r>
            <a:endParaRPr lang="en-US" dirty="0"/>
          </a:p>
        </p:txBody>
      </p:sp>
      <p:sp>
        <p:nvSpPr>
          <p:cNvPr id="3" name="Subtitle 2"/>
          <p:cNvSpPr>
            <a:spLocks noGrp="1"/>
          </p:cNvSpPr>
          <p:nvPr>
            <p:ph type="subTitle" idx="1"/>
          </p:nvPr>
        </p:nvSpPr>
        <p:spPr/>
        <p:txBody>
          <a:bodyPr>
            <a:normAutofit/>
          </a:bodyPr>
          <a:lstStyle/>
          <a:p>
            <a:r>
              <a:rPr lang="en-US" dirty="0" smtClean="0"/>
              <a:t>Andrea brice,</a:t>
            </a:r>
          </a:p>
          <a:p>
            <a:r>
              <a:rPr lang="en-US" dirty="0" smtClean="0"/>
              <a:t>Cherry picking enterprises								</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1957" y="1588702"/>
            <a:ext cx="3708400" cy="3048000"/>
          </a:xfrm>
          <a:prstGeom prst="rect">
            <a:avLst/>
          </a:prstGeom>
        </p:spPr>
      </p:pic>
    </p:spTree>
    <p:extLst>
      <p:ext uri="{BB962C8B-B14F-4D97-AF65-F5344CB8AC3E}">
        <p14:creationId xmlns:p14="http://schemas.microsoft.com/office/powerpoint/2010/main" val="1631303612"/>
      </p:ext>
    </p:extLst>
  </p:cSld>
  <p:clrMapOvr>
    <a:masterClrMapping/>
  </p:clrMapOvr>
  <mc:AlternateContent xmlns:mc="http://schemas.openxmlformats.org/markup-compatibility/2006">
    <mc:Choice xmlns:p14="http://schemas.microsoft.com/office/powerpoint/2010/main" Requires="p14">
      <p:transition p14:dur="100" advTm="3000">
        <p:cut/>
      </p:transition>
    </mc:Choice>
    <mc:Fallback>
      <p:transition advTm="300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0463" y="5271474"/>
            <a:ext cx="8891722" cy="566738"/>
          </a:xfrm>
        </p:spPr>
        <p:txBody>
          <a:bodyPr>
            <a:normAutofit fontScale="90000"/>
          </a:bodyPr>
          <a:lstStyle/>
          <a:p>
            <a:r>
              <a:rPr lang="en-US" dirty="0" smtClean="0"/>
              <a:t>These are the </a:t>
            </a:r>
            <a:r>
              <a:rPr lang="en-US" dirty="0" smtClean="0"/>
              <a:t>mapped location possibilities for The Dancing </a:t>
            </a:r>
            <a:r>
              <a:rPr lang="en-US" dirty="0" smtClean="0"/>
              <a:t>Dog</a:t>
            </a:r>
            <a:endParaRPr lang="en-US" dirty="0"/>
          </a:p>
        </p:txBody>
      </p:sp>
      <p:pic>
        <p:nvPicPr>
          <p:cNvPr id="5" name="Picture Placeholder 4"/>
          <p:cNvPicPr>
            <a:picLocks noGrp="1" noChangeAspect="1"/>
          </p:cNvPicPr>
          <p:nvPr>
            <p:ph type="pic" idx="1"/>
          </p:nvPr>
        </p:nvPicPr>
        <p:blipFill>
          <a:blip r:embed="rId2"/>
          <a:srcRect t="24938" b="24938"/>
          <a:stretch>
            <a:fillRect/>
          </a:stretch>
        </p:blipFill>
        <p:spPr>
          <a:prstGeom prst="rect">
            <a:avLst/>
          </a:prstGeom>
        </p:spPr>
      </p:pic>
      <p:pic>
        <p:nvPicPr>
          <p:cNvPr id="6" name="Picture 5"/>
          <p:cNvPicPr>
            <a:picLocks noChangeAspect="1"/>
          </p:cNvPicPr>
          <p:nvPr/>
        </p:nvPicPr>
        <p:blipFill>
          <a:blip r:embed="rId3"/>
          <a:stretch>
            <a:fillRect/>
          </a:stretch>
        </p:blipFill>
        <p:spPr>
          <a:xfrm>
            <a:off x="10237023" y="1394373"/>
            <a:ext cx="1219306" cy="1005927"/>
          </a:xfrm>
          <a:prstGeom prst="rect">
            <a:avLst/>
          </a:prstGeom>
        </p:spPr>
      </p:pic>
    </p:spTree>
    <p:extLst>
      <p:ext uri="{BB962C8B-B14F-4D97-AF65-F5344CB8AC3E}">
        <p14:creationId xmlns:p14="http://schemas.microsoft.com/office/powerpoint/2010/main" val="2301153966"/>
      </p:ext>
    </p:extLst>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488" y="484632"/>
            <a:ext cx="11237975" cy="1196000"/>
          </a:xfrm>
        </p:spPr>
        <p:txBody>
          <a:bodyPr/>
          <a:lstStyle/>
          <a:p>
            <a:r>
              <a:rPr lang="en-US" dirty="0" smtClean="0"/>
              <a:t>3D map views which show the distribution of </a:t>
            </a:r>
            <a:br>
              <a:rPr lang="en-US" dirty="0" smtClean="0"/>
            </a:br>
            <a:r>
              <a:rPr lang="en-US" dirty="0" smtClean="0"/>
              <a:t>Esri Tapestry Segment information per location</a:t>
            </a:r>
            <a:endParaRPr lang="en-US" dirty="0"/>
          </a:p>
        </p:txBody>
      </p:sp>
      <p:pic>
        <p:nvPicPr>
          <p:cNvPr id="3" name="Picture 2"/>
          <p:cNvPicPr>
            <a:picLocks noChangeAspect="1"/>
          </p:cNvPicPr>
          <p:nvPr/>
        </p:nvPicPr>
        <p:blipFill>
          <a:blip r:embed="rId2"/>
          <a:stretch>
            <a:fillRect/>
          </a:stretch>
        </p:blipFill>
        <p:spPr>
          <a:xfrm>
            <a:off x="10254890" y="2322848"/>
            <a:ext cx="1219306" cy="1005927"/>
          </a:xfrm>
          <a:prstGeom prst="rect">
            <a:avLst/>
          </a:prstGeom>
        </p:spPr>
      </p:pic>
      <p:pic>
        <p:nvPicPr>
          <p:cNvPr id="4" name="Picture 3"/>
          <p:cNvPicPr>
            <a:picLocks noChangeAspect="1"/>
          </p:cNvPicPr>
          <p:nvPr/>
        </p:nvPicPr>
        <p:blipFill>
          <a:blip r:embed="rId3"/>
          <a:stretch>
            <a:fillRect/>
          </a:stretch>
        </p:blipFill>
        <p:spPr>
          <a:xfrm>
            <a:off x="2324100" y="1680632"/>
            <a:ext cx="6496050" cy="5035651"/>
          </a:xfrm>
          <a:prstGeom prst="rect">
            <a:avLst/>
          </a:prstGeom>
        </p:spPr>
      </p:pic>
    </p:spTree>
    <p:extLst>
      <p:ext uri="{BB962C8B-B14F-4D97-AF65-F5344CB8AC3E}">
        <p14:creationId xmlns:p14="http://schemas.microsoft.com/office/powerpoint/2010/main" val="451691127"/>
      </p:ext>
    </p:extLst>
  </p:cSld>
  <p:clrMapOvr>
    <a:masterClrMapping/>
  </p:clrMapOvr>
  <p:transition spd="slow" advTm="5000">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2505075" y="1806163"/>
            <a:ext cx="6265984" cy="4857307"/>
          </a:xfrm>
          <a:prstGeom prst="rect">
            <a:avLst/>
          </a:prstGeom>
        </p:spPr>
      </p:pic>
      <p:sp>
        <p:nvSpPr>
          <p:cNvPr id="5" name="Title 4"/>
          <p:cNvSpPr>
            <a:spLocks noGrp="1"/>
          </p:cNvSpPr>
          <p:nvPr>
            <p:ph type="title"/>
          </p:nvPr>
        </p:nvSpPr>
        <p:spPr>
          <a:xfrm>
            <a:off x="504825" y="514350"/>
            <a:ext cx="9411541" cy="1166282"/>
          </a:xfrm>
        </p:spPr>
        <p:txBody>
          <a:bodyPr/>
          <a:lstStyle/>
          <a:p>
            <a:r>
              <a:rPr lang="en-US" sz="2000" dirty="0" smtClean="0"/>
              <a:t>Through which the owners can rotate, zoom, and interact with.</a:t>
            </a:r>
            <a:endParaRPr lang="en-US" sz="2000" dirty="0"/>
          </a:p>
        </p:txBody>
      </p:sp>
    </p:spTree>
    <p:extLst>
      <p:ext uri="{BB962C8B-B14F-4D97-AF65-F5344CB8AC3E}">
        <p14:creationId xmlns:p14="http://schemas.microsoft.com/office/powerpoint/2010/main" val="1831620025"/>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1951893" y="525962"/>
            <a:ext cx="7808865" cy="6053328"/>
          </a:xfrm>
          <a:prstGeom prst="rect">
            <a:avLst/>
          </a:prstGeom>
        </p:spPr>
      </p:pic>
    </p:spTree>
    <p:extLst>
      <p:ext uri="{BB962C8B-B14F-4D97-AF65-F5344CB8AC3E}">
        <p14:creationId xmlns:p14="http://schemas.microsoft.com/office/powerpoint/2010/main" val="3611163642"/>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1711569" y="420931"/>
            <a:ext cx="7808866" cy="6053328"/>
          </a:xfrm>
          <a:prstGeom prst="rect">
            <a:avLst/>
          </a:prstGeom>
        </p:spPr>
      </p:pic>
    </p:spTree>
    <p:extLst>
      <p:ext uri="{BB962C8B-B14F-4D97-AF65-F5344CB8AC3E}">
        <p14:creationId xmlns:p14="http://schemas.microsoft.com/office/powerpoint/2010/main" val="395616123"/>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1641231" y="456100"/>
            <a:ext cx="7808866" cy="6053328"/>
          </a:xfrm>
          <a:prstGeom prst="rect">
            <a:avLst/>
          </a:prstGeom>
        </p:spPr>
      </p:pic>
    </p:spTree>
    <p:extLst>
      <p:ext uri="{BB962C8B-B14F-4D97-AF65-F5344CB8AC3E}">
        <p14:creationId xmlns:p14="http://schemas.microsoft.com/office/powerpoint/2010/main" val="1807952441"/>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pic>
        <p:nvPicPr>
          <p:cNvPr id="3" name="Picture 2"/>
          <p:cNvPicPr>
            <a:picLocks noChangeAspect="1"/>
          </p:cNvPicPr>
          <p:nvPr/>
        </p:nvPicPr>
        <p:blipFill>
          <a:blip r:embed="rId3"/>
          <a:stretch>
            <a:fillRect/>
          </a:stretch>
        </p:blipFill>
        <p:spPr>
          <a:xfrm>
            <a:off x="1623646" y="420931"/>
            <a:ext cx="7808866" cy="6053328"/>
          </a:xfrm>
          <a:prstGeom prst="rect">
            <a:avLst/>
          </a:prstGeom>
        </p:spPr>
      </p:pic>
    </p:spTree>
    <p:extLst>
      <p:ext uri="{BB962C8B-B14F-4D97-AF65-F5344CB8AC3E}">
        <p14:creationId xmlns:p14="http://schemas.microsoft.com/office/powerpoint/2010/main" val="3957439474"/>
      </p:ext>
    </p:extLst>
  </p:cSld>
  <p:clrMapOvr>
    <a:masterClrMapping/>
  </p:clrMapOvr>
  <mc:AlternateContent xmlns:mc="http://schemas.openxmlformats.org/markup-compatibility/2006" xmlns:p14="http://schemas.microsoft.com/office/powerpoint/2010/main">
    <mc:Choice Requires="p14">
      <p:transition spd="med" p14:dur="700" advTm="1000">
        <p:fade/>
      </p:transition>
    </mc:Choice>
    <mc:Fallback xmlns="">
      <p:transition spd="med" advTm="100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Analysis</a:t>
            </a:r>
            <a:endParaRPr lang="en-US" dirty="0"/>
          </a:p>
        </p:txBody>
      </p:sp>
      <p:pic>
        <p:nvPicPr>
          <p:cNvPr id="7" name="Picture 6"/>
          <p:cNvPicPr>
            <a:picLocks noChangeAspect="1"/>
          </p:cNvPicPr>
          <p:nvPr/>
        </p:nvPicPr>
        <p:blipFill>
          <a:blip r:embed="rId2"/>
          <a:stretch>
            <a:fillRect/>
          </a:stretch>
        </p:blipFill>
        <p:spPr>
          <a:xfrm>
            <a:off x="10325100" y="1342916"/>
            <a:ext cx="1219306" cy="1005927"/>
          </a:xfrm>
          <a:prstGeom prst="rect">
            <a:avLst/>
          </a:prstGeom>
        </p:spPr>
      </p:pic>
    </p:spTree>
    <p:extLst>
      <p:ext uri="{BB962C8B-B14F-4D97-AF65-F5344CB8AC3E}">
        <p14:creationId xmlns:p14="http://schemas.microsoft.com/office/powerpoint/2010/main" val="2838899678"/>
      </p:ext>
    </p:extLst>
  </p:cSld>
  <p:clrMapOvr>
    <a:masterClrMapping/>
  </p:clrMapOvr>
  <mc:AlternateContent xmlns:mc="http://schemas.openxmlformats.org/markup-compatibility/2006">
    <mc:Choice xmlns:p14="http://schemas.microsoft.com/office/powerpoint/2010/main" Requires="p14">
      <p:transition spd="slow" p14:dur="2000" advTm="2000"/>
    </mc:Choice>
    <mc:Fallback>
      <p:transition spd="slow" advTm="200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163450" y="1381016"/>
            <a:ext cx="1219306" cy="1005927"/>
          </a:xfrm>
          <a:prstGeom prst="rect">
            <a:avLst/>
          </a:prstGeom>
        </p:spPr>
      </p:pic>
      <p:sp>
        <p:nvSpPr>
          <p:cNvPr id="3" name="TextBox 2"/>
          <p:cNvSpPr txBox="1"/>
          <p:nvPr/>
        </p:nvSpPr>
        <p:spPr>
          <a:xfrm>
            <a:off x="504497" y="147145"/>
            <a:ext cx="9101958" cy="954107"/>
          </a:xfrm>
          <a:prstGeom prst="rect">
            <a:avLst/>
          </a:prstGeom>
          <a:noFill/>
        </p:spPr>
        <p:txBody>
          <a:bodyPr wrap="square" rtlCol="0">
            <a:spAutoFit/>
          </a:bodyPr>
          <a:lstStyle/>
          <a:p>
            <a:r>
              <a:rPr lang="en-US" sz="1400" dirty="0" smtClean="0"/>
              <a:t>The MLS data set was used for calculating some percentages, however the Esri data was “fresher.”  MLS no longer links to pdfs of the census with their new database.  However, since not all values were available from Esri such as Spending rank, or a means of calculating the percent of population with income &gt; 75K, the census data was used.</a:t>
            </a:r>
            <a:endParaRPr lang="en-US" sz="1400" dirty="0"/>
          </a:p>
        </p:txBody>
      </p:sp>
      <p:graphicFrame>
        <p:nvGraphicFramePr>
          <p:cNvPr id="4" name="Object 3"/>
          <p:cNvGraphicFramePr>
            <a:graphicFrameLocks noChangeAspect="1"/>
          </p:cNvGraphicFramePr>
          <p:nvPr>
            <p:extLst>
              <p:ext uri="{D42A27DB-BD31-4B8C-83A1-F6EECF244321}">
                <p14:modId xmlns:p14="http://schemas.microsoft.com/office/powerpoint/2010/main" val="3961602554"/>
              </p:ext>
            </p:extLst>
          </p:nvPr>
        </p:nvGraphicFramePr>
        <p:xfrm>
          <a:off x="572439" y="1070475"/>
          <a:ext cx="8966074" cy="5584902"/>
        </p:xfrm>
        <a:graphic>
          <a:graphicData uri="http://schemas.openxmlformats.org/presentationml/2006/ole">
            <mc:AlternateContent xmlns:mc="http://schemas.openxmlformats.org/markup-compatibility/2006">
              <mc:Choice xmlns:v="urn:schemas-microsoft-com:vml" Requires="v">
                <p:oleObj spid="_x0000_s1066" name="Worksheet" r:id="rId4" imgW="10734844" imgH="6686647" progId="Excel.Sheet.12">
                  <p:embed/>
                </p:oleObj>
              </mc:Choice>
              <mc:Fallback>
                <p:oleObj name="Worksheet" r:id="rId4" imgW="10734844" imgH="6686647" progId="Excel.Sheet.12">
                  <p:embed/>
                  <p:pic>
                    <p:nvPicPr>
                      <p:cNvPr id="0" name=""/>
                      <p:cNvPicPr/>
                      <p:nvPr/>
                    </p:nvPicPr>
                    <p:blipFill>
                      <a:blip r:embed="rId5"/>
                      <a:stretch>
                        <a:fillRect/>
                      </a:stretch>
                    </p:blipFill>
                    <p:spPr>
                      <a:xfrm>
                        <a:off x="572439" y="1070475"/>
                        <a:ext cx="8966074" cy="5584902"/>
                      </a:xfrm>
                      <a:prstGeom prst="rect">
                        <a:avLst/>
                      </a:prstGeom>
                    </p:spPr>
                  </p:pic>
                </p:oleObj>
              </mc:Fallback>
            </mc:AlternateContent>
          </a:graphicData>
        </a:graphic>
      </p:graphicFrame>
    </p:spTree>
    <p:extLst>
      <p:ext uri="{BB962C8B-B14F-4D97-AF65-F5344CB8AC3E}">
        <p14:creationId xmlns:p14="http://schemas.microsoft.com/office/powerpoint/2010/main" val="4042326302"/>
      </p:ext>
    </p:extLst>
  </p:cSld>
  <p:clrMapOvr>
    <a:masterClrMapping/>
  </p:clrMapOvr>
  <mc:AlternateContent xmlns:mc="http://schemas.openxmlformats.org/markup-compatibility/2006" xmlns:p14="http://schemas.microsoft.com/office/powerpoint/2010/main">
    <mc:Choice Requires="p14">
      <p:transition p14:dur="100" advTm="5000">
        <p:cut/>
      </p:transition>
    </mc:Choice>
    <mc:Fallback xmlns="">
      <p:transition advTm="5000">
        <p:cu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0191442" y="2258094"/>
            <a:ext cx="1219306" cy="1005927"/>
          </a:xfrm>
          <a:prstGeom prst="rect">
            <a:avLst/>
          </a:prstGeom>
        </p:spPr>
      </p:pic>
      <p:sp>
        <p:nvSpPr>
          <p:cNvPr id="10" name="Title 9"/>
          <p:cNvSpPr>
            <a:spLocks noGrp="1"/>
          </p:cNvSpPr>
          <p:nvPr>
            <p:ph type="title"/>
          </p:nvPr>
        </p:nvSpPr>
        <p:spPr>
          <a:xfrm>
            <a:off x="784250" y="618872"/>
            <a:ext cx="8761413" cy="706964"/>
          </a:xfrm>
        </p:spPr>
        <p:txBody>
          <a:bodyPr/>
          <a:lstStyle/>
          <a:p>
            <a:r>
              <a:rPr lang="en-US" dirty="0" smtClean="0"/>
              <a:t>Summary of Lifestyle Scores</a:t>
            </a:r>
            <a:endParaRPr lang="en-US" dirty="0"/>
          </a:p>
        </p:txBody>
      </p:sp>
      <p:grpSp>
        <p:nvGrpSpPr>
          <p:cNvPr id="3" name="Group 2"/>
          <p:cNvGrpSpPr/>
          <p:nvPr/>
        </p:nvGrpSpPr>
        <p:grpSpPr>
          <a:xfrm>
            <a:off x="436100" y="1786596"/>
            <a:ext cx="11240086" cy="4853355"/>
            <a:chOff x="436100" y="1786596"/>
            <a:chExt cx="11240086" cy="4853355"/>
          </a:xfrm>
        </p:grpSpPr>
        <p:graphicFrame>
          <p:nvGraphicFramePr>
            <p:cNvPr id="4" name="Chart 3"/>
            <p:cNvGraphicFramePr>
              <a:graphicFrameLocks/>
            </p:cNvGraphicFramePr>
            <p:nvPr>
              <p:extLst>
                <p:ext uri="{D42A27DB-BD31-4B8C-83A1-F6EECF244321}">
                  <p14:modId xmlns:p14="http://schemas.microsoft.com/office/powerpoint/2010/main" val="2679494853"/>
                </p:ext>
              </p:extLst>
            </p:nvPr>
          </p:nvGraphicFramePr>
          <p:xfrm>
            <a:off x="436100" y="1786596"/>
            <a:ext cx="11240086" cy="4853355"/>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Box 1"/>
            <p:cNvSpPr txBox="1"/>
            <p:nvPr/>
          </p:nvSpPr>
          <p:spPr>
            <a:xfrm>
              <a:off x="604471" y="4532874"/>
              <a:ext cx="1557704" cy="1200329"/>
            </a:xfrm>
            <a:prstGeom prst="rect">
              <a:avLst/>
            </a:prstGeom>
            <a:noFill/>
          </p:spPr>
          <p:txBody>
            <a:bodyPr wrap="square" rtlCol="0">
              <a:spAutoFit/>
            </a:bodyPr>
            <a:lstStyle/>
            <a:p>
              <a:r>
                <a:rPr lang="en-US" sz="800" b="1" dirty="0" smtClean="0">
                  <a:solidFill>
                    <a:schemeClr val="tx1">
                      <a:lumMod val="50000"/>
                      <a:lumOff val="50000"/>
                    </a:schemeClr>
                  </a:solidFill>
                </a:rPr>
                <a:t>Sum Target Segments </a:t>
              </a:r>
              <a:r>
                <a:rPr lang="en-US" sz="800" dirty="0" smtClean="0">
                  <a:solidFill>
                    <a:schemeClr val="tx1">
                      <a:lumMod val="50000"/>
                      <a:lumOff val="50000"/>
                    </a:schemeClr>
                  </a:solidFill>
                </a:rPr>
                <a:t>represents the summed % of the population found within the following Esri </a:t>
              </a:r>
              <a:r>
                <a:rPr lang="en-US" sz="800" dirty="0">
                  <a:solidFill>
                    <a:schemeClr val="tx1">
                      <a:lumMod val="50000"/>
                      <a:lumOff val="50000"/>
                    </a:schemeClr>
                  </a:solidFill>
                </a:rPr>
                <a:t>Tapestry Segments</a:t>
              </a:r>
              <a:r>
                <a:rPr lang="en-US" sz="800" dirty="0" smtClean="0">
                  <a:solidFill>
                    <a:schemeClr val="tx1">
                      <a:lumMod val="50000"/>
                      <a:lumOff val="50000"/>
                    </a:schemeClr>
                  </a:solidFill>
                </a:rPr>
                <a:t>:</a:t>
              </a:r>
              <a:endParaRPr lang="en-US" sz="800" dirty="0">
                <a:solidFill>
                  <a:schemeClr val="tx1">
                    <a:lumMod val="50000"/>
                    <a:lumOff val="50000"/>
                  </a:schemeClr>
                </a:solidFill>
              </a:endParaRPr>
            </a:p>
            <a:p>
              <a:endParaRPr lang="en-US" sz="800" dirty="0" smtClean="0">
                <a:solidFill>
                  <a:schemeClr val="tx1">
                    <a:lumMod val="50000"/>
                    <a:lumOff val="50000"/>
                  </a:schemeClr>
                </a:solidFill>
              </a:endParaRPr>
            </a:p>
            <a:p>
              <a:r>
                <a:rPr lang="en-US" sz="800" dirty="0" smtClean="0">
                  <a:solidFill>
                    <a:schemeClr val="tx1">
                      <a:lumMod val="50000"/>
                      <a:lumOff val="50000"/>
                    </a:schemeClr>
                  </a:solidFill>
                </a:rPr>
                <a:t>Urban </a:t>
              </a:r>
              <a:r>
                <a:rPr lang="en-US" sz="800" dirty="0">
                  <a:solidFill>
                    <a:schemeClr val="tx1">
                      <a:lumMod val="50000"/>
                      <a:lumOff val="50000"/>
                    </a:schemeClr>
                  </a:solidFill>
                </a:rPr>
                <a:t>Chic, Trend Setters, Laptops and Lattes, Emerald City, Metro Renters </a:t>
              </a:r>
            </a:p>
          </p:txBody>
        </p:sp>
      </p:grpSp>
    </p:spTree>
    <p:extLst>
      <p:ext uri="{BB962C8B-B14F-4D97-AF65-F5344CB8AC3E}">
        <p14:creationId xmlns:p14="http://schemas.microsoft.com/office/powerpoint/2010/main" val="2891650017"/>
      </p:ext>
    </p:extLst>
  </p:cSld>
  <p:clrMapOvr>
    <a:masterClrMapping/>
  </p:clrMapOvr>
  <mc:AlternateContent xmlns:mc="http://schemas.openxmlformats.org/markup-compatibility/2006" xmlns:p14="http://schemas.microsoft.com/office/powerpoint/2010/main">
    <mc:Choice Requires="p14">
      <p:transition spd="slow" p14:dur="1500" advTm="13000">
        <p:split orient="vert"/>
      </p:transition>
    </mc:Choice>
    <mc:Fallback xmlns="">
      <p:transition spd="slow" advTm="13000">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Sources and Scope</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54466" y="2101966"/>
            <a:ext cx="1220398" cy="1003067"/>
          </a:xfrm>
          <a:prstGeom prst="rect">
            <a:avLst/>
          </a:prstGeom>
        </p:spPr>
      </p:pic>
      <p:sp>
        <p:nvSpPr>
          <p:cNvPr id="11" name="Content Placeholder 2"/>
          <p:cNvSpPr>
            <a:spLocks noGrp="1"/>
          </p:cNvSpPr>
          <p:nvPr/>
        </p:nvSpPr>
        <p:spPr>
          <a:xfrm>
            <a:off x="607010" y="1680633"/>
            <a:ext cx="8568266" cy="421334"/>
          </a:xfrm>
          <a:prstGeom prst="rect">
            <a:avLst/>
          </a:prstGeom>
        </p:spPr>
        <p:txBody>
          <a:bodyPr vert="horz" wrap="square" lIns="91440" tIns="45720" rIns="91440" bIns="4572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indent="0">
              <a:buNone/>
            </a:pPr>
            <a:r>
              <a:rPr lang="en-US" sz="1500" dirty="0">
                <a:solidFill>
                  <a:schemeClr val="bg1"/>
                </a:solidFill>
              </a:rPr>
              <a:t>           LOCATION   </a:t>
            </a:r>
            <a:r>
              <a:rPr lang="en-US" sz="1500" dirty="0" err="1">
                <a:solidFill>
                  <a:schemeClr val="bg1"/>
                </a:solidFill>
              </a:rPr>
              <a:t>LOCATION</a:t>
            </a:r>
            <a:r>
              <a:rPr lang="en-US" sz="1500" dirty="0">
                <a:solidFill>
                  <a:schemeClr val="bg1"/>
                </a:solidFill>
              </a:rPr>
              <a:t>  </a:t>
            </a:r>
            <a:r>
              <a:rPr lang="en-US" sz="1500" dirty="0" err="1">
                <a:solidFill>
                  <a:schemeClr val="bg1"/>
                </a:solidFill>
              </a:rPr>
              <a:t>LOCATION</a:t>
            </a:r>
            <a:endParaRPr lang="en-US" sz="1500" dirty="0">
              <a:solidFill>
                <a:schemeClr val="bg1"/>
              </a:solidFill>
            </a:endParaRPr>
          </a:p>
        </p:txBody>
      </p:sp>
      <p:sp>
        <p:nvSpPr>
          <p:cNvPr id="12" name="TextBox 11"/>
          <p:cNvSpPr txBox="1"/>
          <p:nvPr/>
        </p:nvSpPr>
        <p:spPr>
          <a:xfrm>
            <a:off x="433069" y="2245585"/>
            <a:ext cx="9575904" cy="1015663"/>
          </a:xfrm>
          <a:prstGeom prst="rect">
            <a:avLst/>
          </a:prstGeom>
          <a:noFill/>
        </p:spPr>
        <p:txBody>
          <a:bodyPr wrap="square" rtlCol="0">
            <a:spAutoFit/>
          </a:bodyPr>
          <a:lstStyle/>
          <a:p>
            <a:r>
              <a:rPr lang="en-US" sz="1500" dirty="0" smtClean="0"/>
              <a:t>These </a:t>
            </a:r>
            <a:r>
              <a:rPr lang="en-US" sz="1500" dirty="0"/>
              <a:t>famous words </a:t>
            </a:r>
            <a:r>
              <a:rPr lang="en-US" sz="1500" dirty="0" smtClean="0"/>
              <a:t>make </a:t>
            </a:r>
            <a:r>
              <a:rPr lang="en-US" sz="1500" dirty="0"/>
              <a:t>or </a:t>
            </a:r>
            <a:r>
              <a:rPr lang="en-US" sz="1500" dirty="0" smtClean="0"/>
              <a:t>break </a:t>
            </a:r>
            <a:r>
              <a:rPr lang="en-US" sz="1500" dirty="0"/>
              <a:t>successful </a:t>
            </a:r>
            <a:r>
              <a:rPr lang="en-US" sz="1500" dirty="0" smtClean="0"/>
              <a:t>brick and mortar enterprises.  </a:t>
            </a:r>
            <a:r>
              <a:rPr lang="en-US" sz="1500" dirty="0"/>
              <a:t>This presentation includes the analysis, maps, and other information </a:t>
            </a:r>
            <a:r>
              <a:rPr lang="en-US" sz="1500" dirty="0" smtClean="0"/>
              <a:t>gathered </a:t>
            </a:r>
            <a:r>
              <a:rPr lang="en-US" sz="1500" dirty="0"/>
              <a:t>for review for the owners of The Dancing Dog in Seattle, Washington.  The purpose was to </a:t>
            </a:r>
            <a:r>
              <a:rPr lang="en-US" sz="1500" dirty="0" smtClean="0"/>
              <a:t>bring focus to the </a:t>
            </a:r>
            <a:r>
              <a:rPr lang="en-US" sz="1500" dirty="0"/>
              <a:t>market demographics </a:t>
            </a:r>
            <a:r>
              <a:rPr lang="en-US" sz="1500" dirty="0" smtClean="0"/>
              <a:t>of a particular commercially zoned location so a data driven decision could be made in the </a:t>
            </a:r>
            <a:r>
              <a:rPr lang="en-US" sz="1500" dirty="0"/>
              <a:t>site selection phase</a:t>
            </a:r>
            <a:r>
              <a:rPr lang="en-US" sz="1500" dirty="0" smtClean="0"/>
              <a:t>.</a:t>
            </a:r>
            <a:endParaRPr lang="en-US" dirty="0"/>
          </a:p>
        </p:txBody>
      </p:sp>
      <p:sp>
        <p:nvSpPr>
          <p:cNvPr id="13" name="Rectangle 12"/>
          <p:cNvSpPr/>
          <p:nvPr/>
        </p:nvSpPr>
        <p:spPr>
          <a:xfrm>
            <a:off x="433069" y="3088814"/>
            <a:ext cx="8740347" cy="1061829"/>
          </a:xfrm>
          <a:prstGeom prst="rect">
            <a:avLst/>
          </a:prstGeom>
        </p:spPr>
        <p:txBody>
          <a:bodyPr wrap="square">
            <a:spAutoFit/>
          </a:bodyPr>
          <a:lstStyle/>
          <a:p>
            <a:endParaRPr lang="en-US" sz="1500" dirty="0"/>
          </a:p>
          <a:p>
            <a:r>
              <a:rPr lang="en-US" sz="1500" dirty="0" smtClean="0"/>
              <a:t>32 addresses were brought to the analysis.  They </a:t>
            </a:r>
            <a:r>
              <a:rPr lang="en-US" sz="1500" dirty="0"/>
              <a:t>were </a:t>
            </a:r>
            <a:r>
              <a:rPr lang="en-US" sz="1500" dirty="0" smtClean="0"/>
              <a:t>identified because </a:t>
            </a:r>
            <a:r>
              <a:rPr lang="en-US" sz="1500" dirty="0"/>
              <a:t>they met the original criteria for </a:t>
            </a:r>
            <a:r>
              <a:rPr lang="en-US" sz="1500" dirty="0" smtClean="0"/>
              <a:t>site selection.  They had:</a:t>
            </a:r>
            <a:endParaRPr lang="en-US" sz="1500" dirty="0"/>
          </a:p>
          <a:p>
            <a:endParaRPr lang="en-US" dirty="0"/>
          </a:p>
        </p:txBody>
      </p:sp>
      <p:sp>
        <p:nvSpPr>
          <p:cNvPr id="14" name="TextBox 13"/>
          <p:cNvSpPr txBox="1"/>
          <p:nvPr/>
        </p:nvSpPr>
        <p:spPr>
          <a:xfrm>
            <a:off x="8266671" y="3517781"/>
            <a:ext cx="3834628" cy="2722381"/>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numCol="1" rtlCol="0" anchor="t">
            <a:prstTxWarp prst="textRingOutside">
              <a:avLst/>
            </a:prstTxWarp>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en-US" sz="1100" dirty="0">
                <a:ln>
                  <a:solidFill>
                    <a:schemeClr val="accent6">
                      <a:lumMod val="60000"/>
                      <a:lumOff val="40000"/>
                    </a:schemeClr>
                  </a:solidFill>
                </a:ln>
              </a:rPr>
              <a:t>115 Belmont Avenue E  1224 S J</a:t>
            </a:r>
            <a:r>
              <a:rPr lang="en-US" sz="1100" dirty="0"/>
              <a:t>ackson St  2758 </a:t>
            </a:r>
            <a:r>
              <a:rPr lang="en-US" sz="1100" dirty="0" err="1"/>
              <a:t>Alki</a:t>
            </a:r>
            <a:r>
              <a:rPr lang="en-US" sz="1100" dirty="0"/>
              <a:t> </a:t>
            </a:r>
            <a:r>
              <a:rPr lang="en-US" sz="1100" dirty="0">
                <a:ln>
                  <a:solidFill>
                    <a:schemeClr val="accent6">
                      <a:lumMod val="60000"/>
                      <a:lumOff val="40000"/>
                    </a:schemeClr>
                  </a:solidFill>
                </a:ln>
              </a:rPr>
              <a:t>Avenue</a:t>
            </a:r>
            <a:r>
              <a:rPr lang="en-US" sz="1100" dirty="0"/>
              <a:t> SW  4502 42nd Ave </a:t>
            </a:r>
            <a:r>
              <a:rPr lang="en-US" sz="1100" dirty="0">
                <a:ln>
                  <a:solidFill>
                    <a:schemeClr val="accent6">
                      <a:lumMod val="60000"/>
                      <a:lumOff val="40000"/>
                    </a:schemeClr>
                  </a:solidFill>
                </a:ln>
              </a:rPr>
              <a:t>SW</a:t>
            </a:r>
            <a:r>
              <a:rPr lang="en-US" sz="1100" dirty="0"/>
              <a:t>  4220 SW </a:t>
            </a:r>
            <a:r>
              <a:rPr lang="en-US" sz="1100" dirty="0">
                <a:ln>
                  <a:solidFill>
                    <a:schemeClr val="accent6">
                      <a:lumMod val="60000"/>
                      <a:lumOff val="40000"/>
                    </a:schemeClr>
                  </a:solidFill>
                </a:ln>
              </a:rPr>
              <a:t>Spokan</a:t>
            </a:r>
            <a:r>
              <a:rPr lang="en-US" sz="1100" dirty="0"/>
              <a:t>e St  9200 2nd Ave SW  1260 Republican St  601 Eastlake Ave E  </a:t>
            </a:r>
            <a:r>
              <a:rPr lang="en-US" sz="1100" dirty="0">
                <a:ln>
                  <a:solidFill>
                    <a:schemeClr val="accent6">
                      <a:lumMod val="60000"/>
                      <a:lumOff val="40000"/>
                    </a:schemeClr>
                  </a:solidFill>
                </a:ln>
              </a:rPr>
              <a:t>1500</a:t>
            </a:r>
            <a:r>
              <a:rPr lang="en-US" sz="1100" dirty="0"/>
              <a:t> Westlake Ave N  505 1st Ave S  1111 E</a:t>
            </a:r>
            <a:r>
              <a:rPr lang="en-US" sz="1100" dirty="0">
                <a:ln>
                  <a:solidFill>
                    <a:schemeClr val="accent6">
                      <a:lumMod val="60000"/>
                      <a:lumOff val="40000"/>
                    </a:schemeClr>
                  </a:solidFill>
                </a:ln>
              </a:rPr>
              <a:t> Union </a:t>
            </a:r>
            <a:r>
              <a:rPr lang="en-US" sz="1100" dirty="0"/>
              <a:t>810 12th Ave  1915 2nd Ave  </a:t>
            </a:r>
            <a:r>
              <a:rPr lang="en-US" sz="1100" dirty="0">
                <a:ln>
                  <a:solidFill>
                    <a:schemeClr val="accent6">
                      <a:lumMod val="60000"/>
                      <a:lumOff val="40000"/>
                    </a:schemeClr>
                  </a:solidFill>
                </a:ln>
              </a:rPr>
              <a:t>2000</a:t>
            </a:r>
            <a:r>
              <a:rPr lang="en-US" sz="1100" dirty="0"/>
              <a:t>1st Ave  1412 1st Ave  2743 </a:t>
            </a:r>
            <a:r>
              <a:rPr lang="en-US" sz="1100" dirty="0">
                <a:ln>
                  <a:solidFill>
                    <a:schemeClr val="accent6">
                      <a:lumMod val="60000"/>
                      <a:lumOff val="40000"/>
                    </a:schemeClr>
                  </a:solidFill>
                </a:ln>
              </a:rPr>
              <a:t>California</a:t>
            </a:r>
            <a:r>
              <a:rPr lang="en-US" sz="1100" dirty="0"/>
              <a:t> Ave SW </a:t>
            </a:r>
            <a:r>
              <a:rPr lang="en-US" sz="1100" dirty="0">
                <a:ln>
                  <a:solidFill>
                    <a:schemeClr val="accent6">
                      <a:lumMod val="60000"/>
                      <a:lumOff val="40000"/>
                    </a:schemeClr>
                  </a:solidFill>
                </a:ln>
              </a:rPr>
              <a:t>3001 </a:t>
            </a:r>
            <a:r>
              <a:rPr lang="en-US" sz="1100" dirty="0"/>
              <a:t>21st Ave S 1650 E </a:t>
            </a:r>
            <a:r>
              <a:rPr lang="en-US" sz="1100" dirty="0">
                <a:ln>
                  <a:solidFill>
                    <a:schemeClr val="accent6">
                      <a:lumMod val="60000"/>
                      <a:lumOff val="40000"/>
                    </a:schemeClr>
                  </a:solidFill>
                </a:ln>
              </a:rPr>
              <a:t>Olive Way </a:t>
            </a:r>
            <a:r>
              <a:rPr lang="en-US" sz="1100" dirty="0"/>
              <a:t>231 Summit Ave E 502 Broadway 952 E Seneca St 108 1st Ave S 400 Occidental Ave S</a:t>
            </a:r>
            <a:r>
              <a:rPr lang="en-US" sz="1100" dirty="0">
                <a:ln>
                  <a:solidFill>
                    <a:schemeClr val="accent6">
                      <a:lumMod val="60000"/>
                      <a:lumOff val="40000"/>
                    </a:schemeClr>
                  </a:solidFill>
                </a:ln>
              </a:rPr>
              <a:t> 3101</a:t>
            </a:r>
            <a:r>
              <a:rPr lang="en-US" sz="1100" dirty="0"/>
              <a:t> 1st Ave 100 6th </a:t>
            </a:r>
            <a:r>
              <a:rPr lang="en-US" sz="1100" dirty="0">
                <a:ln>
                  <a:solidFill>
                    <a:schemeClr val="accent6">
                      <a:lumMod val="60000"/>
                      <a:lumOff val="40000"/>
                    </a:schemeClr>
                  </a:solidFill>
                </a:ln>
              </a:rPr>
              <a:t>Avenue</a:t>
            </a:r>
            <a:r>
              <a:rPr lang="en-US" sz="1100" dirty="0"/>
              <a:t> North  1924 E </a:t>
            </a:r>
            <a:r>
              <a:rPr lang="en-US" sz="1100" dirty="0">
                <a:ln>
                  <a:solidFill>
                    <a:schemeClr val="accent6">
                      <a:lumMod val="60000"/>
                      <a:lumOff val="40000"/>
                    </a:schemeClr>
                  </a:solidFill>
                </a:ln>
              </a:rPr>
              <a:t>Madison</a:t>
            </a:r>
            <a:r>
              <a:rPr lang="en-US" sz="1100" dirty="0"/>
              <a:t> St  608 19th Ave E  2319 E Madison Street  8701 14th Ave S  3228-</a:t>
            </a:r>
            <a:r>
              <a:rPr lang="en-US" sz="1100" dirty="0">
                <a:ln>
                  <a:solidFill>
                    <a:schemeClr val="accent6">
                      <a:lumMod val="60000"/>
                      <a:lumOff val="40000"/>
                    </a:schemeClr>
                  </a:solidFill>
                </a:ln>
              </a:rPr>
              <a:t>3232</a:t>
            </a:r>
            <a:r>
              <a:rPr lang="en-US" sz="1100" dirty="0"/>
              <a:t> 1st Ave S  2141 California Ave SW 3714 S </a:t>
            </a:r>
            <a:r>
              <a:rPr lang="en-US" sz="1100" dirty="0">
                <a:ln>
                  <a:solidFill>
                    <a:schemeClr val="accent6">
                      <a:lumMod val="75000"/>
                    </a:schemeClr>
                  </a:solidFill>
                </a:ln>
              </a:rPr>
              <a:t>Hudso</a:t>
            </a:r>
            <a:r>
              <a:rPr lang="en-US" sz="1100" dirty="0"/>
              <a:t>n Street </a:t>
            </a:r>
          </a:p>
        </p:txBody>
      </p:sp>
      <p:sp>
        <p:nvSpPr>
          <p:cNvPr id="15" name="Rectangle 14"/>
          <p:cNvSpPr/>
          <p:nvPr/>
        </p:nvSpPr>
        <p:spPr>
          <a:xfrm>
            <a:off x="513054" y="3913592"/>
            <a:ext cx="10124303" cy="784830"/>
          </a:xfrm>
          <a:prstGeom prst="rect">
            <a:avLst/>
          </a:prstGeom>
        </p:spPr>
        <p:txBody>
          <a:bodyPr wrap="square">
            <a:spAutoFit/>
          </a:bodyPr>
          <a:lstStyle/>
          <a:p>
            <a:pPr marL="285750" lvl="0" indent="-285750">
              <a:buFont typeface="Wingdings" panose="05000000000000000000" pitchFamily="2" charset="2"/>
              <a:buChar char="ü"/>
            </a:pPr>
            <a:r>
              <a:rPr lang="en-US" sz="1500" dirty="0" smtClean="0"/>
              <a:t> a </a:t>
            </a:r>
            <a:r>
              <a:rPr lang="en-US" sz="1500" dirty="0"/>
              <a:t>geographic fit identified by the </a:t>
            </a:r>
            <a:r>
              <a:rPr lang="en-US" sz="1500" dirty="0" smtClean="0"/>
              <a:t>owners</a:t>
            </a:r>
          </a:p>
          <a:p>
            <a:pPr marL="285750" lvl="0" indent="-285750">
              <a:buFont typeface="Wingdings" panose="05000000000000000000" pitchFamily="2" charset="2"/>
              <a:buChar char="ü"/>
            </a:pPr>
            <a:r>
              <a:rPr lang="en-US" sz="1500" dirty="0"/>
              <a:t>t</a:t>
            </a:r>
            <a:r>
              <a:rPr lang="en-US" sz="1500" dirty="0" smtClean="0"/>
              <a:t>he </a:t>
            </a:r>
            <a:r>
              <a:rPr lang="en-US" sz="1500" dirty="0" smtClean="0"/>
              <a:t>maximum and minimum square </a:t>
            </a:r>
            <a:r>
              <a:rPr lang="en-US" sz="1500" dirty="0" err="1" smtClean="0"/>
              <a:t>footaged</a:t>
            </a:r>
            <a:r>
              <a:rPr lang="en-US" sz="1500" dirty="0" smtClean="0"/>
              <a:t> desired for the venue</a:t>
            </a:r>
          </a:p>
          <a:p>
            <a:pPr marL="285750" lvl="0" indent="-285750">
              <a:buFont typeface="Wingdings" panose="05000000000000000000" pitchFamily="2" charset="2"/>
              <a:buChar char="ü"/>
            </a:pPr>
            <a:r>
              <a:rPr lang="en-US" sz="1500" dirty="0" smtClean="0"/>
              <a:t>met the monthly rent limit with NNN included.</a:t>
            </a:r>
            <a:endParaRPr lang="en-US" sz="1500" dirty="0"/>
          </a:p>
        </p:txBody>
      </p:sp>
      <p:sp>
        <p:nvSpPr>
          <p:cNvPr id="19" name="Rectangle 18"/>
          <p:cNvSpPr/>
          <p:nvPr/>
        </p:nvSpPr>
        <p:spPr>
          <a:xfrm>
            <a:off x="433069" y="4523704"/>
            <a:ext cx="7321199" cy="2169825"/>
          </a:xfrm>
          <a:prstGeom prst="rect">
            <a:avLst/>
          </a:prstGeom>
        </p:spPr>
        <p:txBody>
          <a:bodyPr wrap="square">
            <a:spAutoFit/>
          </a:bodyPr>
          <a:lstStyle/>
          <a:p>
            <a:pPr lvl="0"/>
            <a:endParaRPr lang="en-US" sz="1500" dirty="0"/>
          </a:p>
          <a:p>
            <a:r>
              <a:rPr lang="en-US" sz="1500" dirty="0" smtClean="0"/>
              <a:t>Next Steps began with data exploration for demographic and market data. Finalized </a:t>
            </a:r>
            <a:r>
              <a:rPr lang="en-US" sz="1500" dirty="0"/>
              <a:t>sources were the U.S. Census data gathered from the </a:t>
            </a:r>
            <a:r>
              <a:rPr lang="en-US" sz="1500" u="sng" dirty="0">
                <a:hlinkClick r:id="rId3"/>
              </a:rPr>
              <a:t>Commercial MLS </a:t>
            </a:r>
            <a:r>
              <a:rPr lang="en-US" sz="1500" dirty="0"/>
              <a:t>site for the locations of interest.  This was then cross-referenced with </a:t>
            </a:r>
            <a:r>
              <a:rPr lang="en-US" sz="1500" dirty="0" smtClean="0"/>
              <a:t>the mined data from the </a:t>
            </a:r>
            <a:r>
              <a:rPr lang="en-US" sz="1500" u="sng" dirty="0" smtClean="0">
                <a:hlinkClick r:id="rId4"/>
              </a:rPr>
              <a:t>ESRI </a:t>
            </a:r>
            <a:r>
              <a:rPr lang="en-US" sz="1500" u="sng" dirty="0">
                <a:hlinkClick r:id="rId4"/>
              </a:rPr>
              <a:t>Tapestry </a:t>
            </a:r>
            <a:r>
              <a:rPr lang="en-US" sz="1500" u="sng" dirty="0" smtClean="0">
                <a:hlinkClick r:id="rId4"/>
              </a:rPr>
              <a:t>Segments</a:t>
            </a:r>
            <a:r>
              <a:rPr lang="en-US" sz="1500" dirty="0"/>
              <a:t> </a:t>
            </a:r>
            <a:r>
              <a:rPr lang="en-US" sz="1500" dirty="0" smtClean="0"/>
              <a:t>information and combined with </a:t>
            </a:r>
            <a:r>
              <a:rPr lang="en-US" sz="1500" u="sng" dirty="0">
                <a:hlinkClick r:id="rId5"/>
              </a:rPr>
              <a:t>Walk Score</a:t>
            </a:r>
            <a:r>
              <a:rPr lang="en-US" sz="1500" dirty="0"/>
              <a:t>, and </a:t>
            </a:r>
            <a:r>
              <a:rPr lang="en-US" sz="1500" dirty="0" smtClean="0"/>
              <a:t> </a:t>
            </a:r>
            <a:r>
              <a:rPr lang="en-US" sz="1500" u="sng" dirty="0">
                <a:hlinkClick r:id="rId6"/>
              </a:rPr>
              <a:t>Liveability scores from AreaVibes</a:t>
            </a:r>
            <a:r>
              <a:rPr lang="en-US" sz="1500" dirty="0" smtClean="0"/>
              <a:t>. The exploration phase continued with the development of exploratory graphs from the newly created table of information.  These graphs were eventually plotted on a 3D map for final presentation.</a:t>
            </a:r>
            <a:endParaRPr lang="en-US" sz="1500" dirty="0"/>
          </a:p>
        </p:txBody>
      </p:sp>
    </p:spTree>
    <p:extLst>
      <p:ext uri="{BB962C8B-B14F-4D97-AF65-F5344CB8AC3E}">
        <p14:creationId xmlns:p14="http://schemas.microsoft.com/office/powerpoint/2010/main" val="3383840133"/>
      </p:ext>
    </p:extLst>
  </p:cSld>
  <p:clrMapOvr>
    <a:masterClrMapping/>
  </p:clrMapOvr>
  <mc:AlternateContent xmlns:mc="http://schemas.openxmlformats.org/markup-compatibility/2006" xmlns:p14="http://schemas.microsoft.com/office/powerpoint/2010/main">
    <mc:Choice Requires="p14">
      <p:transition p14:dur="250" advTm="20000">
        <p:split orient="vert"/>
      </p:transition>
    </mc:Choice>
    <mc:Fallback xmlns="">
      <p:transition advTm="20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80">
                                          <p:stCondLst>
                                            <p:cond delay="0"/>
                                          </p:stCondLst>
                                        </p:cTn>
                                        <p:tgtEl>
                                          <p:spTgt spid="11"/>
                                        </p:tgtEl>
                                      </p:cBhvr>
                                    </p:animEffect>
                                    <p:anim calcmode="lin" valueType="num">
                                      <p:cBhvr>
                                        <p:cTn id="8"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13" dur="26">
                                          <p:stCondLst>
                                            <p:cond delay="650"/>
                                          </p:stCondLst>
                                        </p:cTn>
                                        <p:tgtEl>
                                          <p:spTgt spid="11"/>
                                        </p:tgtEl>
                                      </p:cBhvr>
                                      <p:to x="100000" y="60000"/>
                                    </p:animScale>
                                    <p:animScale>
                                      <p:cBhvr>
                                        <p:cTn id="14" dur="166" decel="50000">
                                          <p:stCondLst>
                                            <p:cond delay="676"/>
                                          </p:stCondLst>
                                        </p:cTn>
                                        <p:tgtEl>
                                          <p:spTgt spid="11"/>
                                        </p:tgtEl>
                                      </p:cBhvr>
                                      <p:to x="100000" y="100000"/>
                                    </p:animScale>
                                    <p:animScale>
                                      <p:cBhvr>
                                        <p:cTn id="15" dur="26">
                                          <p:stCondLst>
                                            <p:cond delay="1312"/>
                                          </p:stCondLst>
                                        </p:cTn>
                                        <p:tgtEl>
                                          <p:spTgt spid="11"/>
                                        </p:tgtEl>
                                      </p:cBhvr>
                                      <p:to x="100000" y="80000"/>
                                    </p:animScale>
                                    <p:animScale>
                                      <p:cBhvr>
                                        <p:cTn id="16" dur="166" decel="50000">
                                          <p:stCondLst>
                                            <p:cond delay="1338"/>
                                          </p:stCondLst>
                                        </p:cTn>
                                        <p:tgtEl>
                                          <p:spTgt spid="11"/>
                                        </p:tgtEl>
                                      </p:cBhvr>
                                      <p:to x="100000" y="100000"/>
                                    </p:animScale>
                                    <p:animScale>
                                      <p:cBhvr>
                                        <p:cTn id="17" dur="26">
                                          <p:stCondLst>
                                            <p:cond delay="1642"/>
                                          </p:stCondLst>
                                        </p:cTn>
                                        <p:tgtEl>
                                          <p:spTgt spid="11"/>
                                        </p:tgtEl>
                                      </p:cBhvr>
                                      <p:to x="100000" y="90000"/>
                                    </p:animScale>
                                    <p:animScale>
                                      <p:cBhvr>
                                        <p:cTn id="18" dur="166" decel="50000">
                                          <p:stCondLst>
                                            <p:cond delay="1668"/>
                                          </p:stCondLst>
                                        </p:cTn>
                                        <p:tgtEl>
                                          <p:spTgt spid="11"/>
                                        </p:tgtEl>
                                      </p:cBhvr>
                                      <p:to x="100000" y="100000"/>
                                    </p:animScale>
                                    <p:animScale>
                                      <p:cBhvr>
                                        <p:cTn id="19" dur="26">
                                          <p:stCondLst>
                                            <p:cond delay="1808"/>
                                          </p:stCondLst>
                                        </p:cTn>
                                        <p:tgtEl>
                                          <p:spTgt spid="11"/>
                                        </p:tgtEl>
                                      </p:cBhvr>
                                      <p:to x="100000" y="95000"/>
                                    </p:animScale>
                                    <p:animScale>
                                      <p:cBhvr>
                                        <p:cTn id="20" dur="166" decel="50000">
                                          <p:stCondLst>
                                            <p:cond delay="1834"/>
                                          </p:stCondLst>
                                        </p:cTn>
                                        <p:tgtEl>
                                          <p:spTgt spid="11"/>
                                        </p:tgtEl>
                                      </p:cBhvr>
                                      <p:to x="100000" y="100000"/>
                                    </p:animScale>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1500" fill="hold"/>
                                        <p:tgtEl>
                                          <p:spTgt spid="12"/>
                                        </p:tgtEl>
                                        <p:attrNameLst>
                                          <p:attrName>ppt_w</p:attrName>
                                        </p:attrNameLst>
                                      </p:cBhvr>
                                      <p:tavLst>
                                        <p:tav tm="0">
                                          <p:val>
                                            <p:fltVal val="0"/>
                                          </p:val>
                                        </p:tav>
                                        <p:tav tm="100000">
                                          <p:val>
                                            <p:strVal val="#ppt_w"/>
                                          </p:val>
                                        </p:tav>
                                      </p:tavLst>
                                    </p:anim>
                                    <p:anim calcmode="lin" valueType="num">
                                      <p:cBhvr>
                                        <p:cTn id="25" dur="1500" fill="hold"/>
                                        <p:tgtEl>
                                          <p:spTgt spid="12"/>
                                        </p:tgtEl>
                                        <p:attrNameLst>
                                          <p:attrName>ppt_h</p:attrName>
                                        </p:attrNameLst>
                                      </p:cBhvr>
                                      <p:tavLst>
                                        <p:tav tm="0">
                                          <p:val>
                                            <p:fltVal val="0"/>
                                          </p:val>
                                        </p:tav>
                                        <p:tav tm="100000">
                                          <p:val>
                                            <p:strVal val="#ppt_h"/>
                                          </p:val>
                                        </p:tav>
                                      </p:tavLst>
                                    </p:anim>
                                    <p:animEffect transition="in" filter="fade">
                                      <p:cBhvr>
                                        <p:cTn id="26" dur="1500"/>
                                        <p:tgtEl>
                                          <p:spTgt spid="12"/>
                                        </p:tgtEl>
                                      </p:cBhvr>
                                    </p:animEffect>
                                  </p:childTnLst>
                                </p:cTn>
                              </p:par>
                            </p:childTnLst>
                          </p:cTn>
                        </p:par>
                        <p:par>
                          <p:cTn id="27" fill="hold">
                            <p:stCondLst>
                              <p:cond delay="3500"/>
                            </p:stCondLst>
                            <p:childTnLst>
                              <p:par>
                                <p:cTn id="28" presetID="1" presetClass="entr" presetSubtype="0" fill="hold" grpId="0" nodeType="afterEffect">
                                  <p:stCondLst>
                                    <p:cond delay="1000"/>
                                  </p:stCondLst>
                                  <p:childTnLst>
                                    <p:set>
                                      <p:cBhvr>
                                        <p:cTn id="29" dur="1" fill="hold">
                                          <p:stCondLst>
                                            <p:cond delay="9"/>
                                          </p:stCondLst>
                                        </p:cTn>
                                        <p:tgtEl>
                                          <p:spTgt spid="13"/>
                                        </p:tgtEl>
                                        <p:attrNameLst>
                                          <p:attrName>style.visibility</p:attrName>
                                        </p:attrNameLst>
                                      </p:cBhvr>
                                      <p:to>
                                        <p:strVal val="visible"/>
                                      </p:to>
                                    </p:set>
                                  </p:childTnLst>
                                </p:cTn>
                              </p:par>
                              <p:par>
                                <p:cTn id="30" presetID="45" presetClass="entr" presetSubtype="0" fill="hold" grpId="0" nodeType="withEffect">
                                  <p:stCondLst>
                                    <p:cond delay="10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0390"/>
                                        <p:tgtEl>
                                          <p:spTgt spid="14"/>
                                        </p:tgtEl>
                                      </p:cBhvr>
                                    </p:animEffect>
                                    <p:anim calcmode="lin" valueType="num">
                                      <p:cBhvr>
                                        <p:cTn id="33" dur="10390" fill="hold"/>
                                        <p:tgtEl>
                                          <p:spTgt spid="14"/>
                                        </p:tgtEl>
                                        <p:attrNameLst>
                                          <p:attrName>ppt_w</p:attrName>
                                        </p:attrNameLst>
                                      </p:cBhvr>
                                      <p:tavLst>
                                        <p:tav tm="0" fmla="#ppt_w*sin(2.5*pi*$)">
                                          <p:val>
                                            <p:fltVal val="0"/>
                                          </p:val>
                                        </p:tav>
                                        <p:tav tm="100000">
                                          <p:val>
                                            <p:fltVal val="1"/>
                                          </p:val>
                                        </p:tav>
                                      </p:tavLst>
                                    </p:anim>
                                    <p:anim calcmode="lin" valueType="num">
                                      <p:cBhvr>
                                        <p:cTn id="34" dur="10390" fill="hold"/>
                                        <p:tgtEl>
                                          <p:spTgt spid="14"/>
                                        </p:tgtEl>
                                        <p:attrNameLst>
                                          <p:attrName>ppt_h</p:attrName>
                                        </p:attrNameLst>
                                      </p:cBhvr>
                                      <p:tavLst>
                                        <p:tav tm="0">
                                          <p:val>
                                            <p:strVal val="#ppt_h"/>
                                          </p:val>
                                        </p:tav>
                                        <p:tav tm="100000">
                                          <p:val>
                                            <p:strVal val="#ppt_h"/>
                                          </p:val>
                                        </p:tav>
                                      </p:tavLst>
                                    </p:anim>
                                  </p:childTnLst>
                                </p:cTn>
                              </p:par>
                              <p:par>
                                <p:cTn id="35" presetID="2" presetClass="entr" presetSubtype="1" fill="hold" grpId="0" nodeType="withEffect">
                                  <p:stCondLst>
                                    <p:cond delay="2290"/>
                                  </p:stCondLst>
                                  <p:childTnLst>
                                    <p:set>
                                      <p:cBhvr>
                                        <p:cTn id="36" dur="1" fill="hold">
                                          <p:stCondLst>
                                            <p:cond delay="0"/>
                                          </p:stCondLst>
                                        </p:cTn>
                                        <p:tgtEl>
                                          <p:spTgt spid="15">
                                            <p:txEl>
                                              <p:pRg st="0" end="0"/>
                                            </p:txEl>
                                          </p:spTgt>
                                        </p:tgtEl>
                                        <p:attrNameLst>
                                          <p:attrName>style.visibility</p:attrName>
                                        </p:attrNameLst>
                                      </p:cBhvr>
                                      <p:to>
                                        <p:strVal val="visible"/>
                                      </p:to>
                                    </p:set>
                                    <p:anim calcmode="lin" valueType="num">
                                      <p:cBhvr additive="base">
                                        <p:cTn id="37" dur="7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38" dur="700" fill="hold"/>
                                        <p:tgtEl>
                                          <p:spTgt spid="15">
                                            <p:txEl>
                                              <p:pRg st="0" end="0"/>
                                            </p:txEl>
                                          </p:spTgt>
                                        </p:tgtEl>
                                        <p:attrNameLst>
                                          <p:attrName>ppt_y</p:attrName>
                                        </p:attrNameLst>
                                      </p:cBhvr>
                                      <p:tavLst>
                                        <p:tav tm="0">
                                          <p:val>
                                            <p:strVal val="0-#ppt_h/2"/>
                                          </p:val>
                                        </p:tav>
                                        <p:tav tm="100000">
                                          <p:val>
                                            <p:strVal val="#ppt_y"/>
                                          </p:val>
                                        </p:tav>
                                      </p:tavLst>
                                    </p:anim>
                                  </p:childTnLst>
                                </p:cTn>
                              </p:par>
                              <p:par>
                                <p:cTn id="39" presetID="2" presetClass="entr" presetSubtype="1" fill="hold" grpId="0" nodeType="withEffect">
                                  <p:stCondLst>
                                    <p:cond delay="4990"/>
                                  </p:stCondLst>
                                  <p:childTnLst>
                                    <p:set>
                                      <p:cBhvr>
                                        <p:cTn id="40" dur="1" fill="hold">
                                          <p:stCondLst>
                                            <p:cond delay="0"/>
                                          </p:stCondLst>
                                        </p:cTn>
                                        <p:tgtEl>
                                          <p:spTgt spid="15">
                                            <p:txEl>
                                              <p:pRg st="1" end="1"/>
                                            </p:txEl>
                                          </p:spTgt>
                                        </p:tgtEl>
                                        <p:attrNameLst>
                                          <p:attrName>style.visibility</p:attrName>
                                        </p:attrNameLst>
                                      </p:cBhvr>
                                      <p:to>
                                        <p:strVal val="visible"/>
                                      </p:to>
                                    </p:set>
                                    <p:anim calcmode="lin" valueType="num">
                                      <p:cBhvr additive="base">
                                        <p:cTn id="41" dur="7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42" dur="700" fill="hold"/>
                                        <p:tgtEl>
                                          <p:spTgt spid="15">
                                            <p:txEl>
                                              <p:pRg st="1" end="1"/>
                                            </p:txEl>
                                          </p:spTgt>
                                        </p:tgtEl>
                                        <p:attrNameLst>
                                          <p:attrName>ppt_y</p:attrName>
                                        </p:attrNameLst>
                                      </p:cBhvr>
                                      <p:tavLst>
                                        <p:tav tm="0">
                                          <p:val>
                                            <p:strVal val="0-#ppt_h/2"/>
                                          </p:val>
                                        </p:tav>
                                        <p:tav tm="100000">
                                          <p:val>
                                            <p:strVal val="#ppt_y"/>
                                          </p:val>
                                        </p:tav>
                                      </p:tavLst>
                                    </p:anim>
                                  </p:childTnLst>
                                </p:cTn>
                              </p:par>
                              <p:par>
                                <p:cTn id="43" presetID="2" presetClass="entr" presetSubtype="1" fill="hold" grpId="0" nodeType="withEffect">
                                  <p:stCondLst>
                                    <p:cond delay="7690"/>
                                  </p:stCondLst>
                                  <p:childTnLst>
                                    <p:set>
                                      <p:cBhvr>
                                        <p:cTn id="44" dur="1" fill="hold">
                                          <p:stCondLst>
                                            <p:cond delay="0"/>
                                          </p:stCondLst>
                                        </p:cTn>
                                        <p:tgtEl>
                                          <p:spTgt spid="15">
                                            <p:txEl>
                                              <p:pRg st="2" end="2"/>
                                            </p:txEl>
                                          </p:spTgt>
                                        </p:tgtEl>
                                        <p:attrNameLst>
                                          <p:attrName>style.visibility</p:attrName>
                                        </p:attrNameLst>
                                      </p:cBhvr>
                                      <p:to>
                                        <p:strVal val="visible"/>
                                      </p:to>
                                    </p:set>
                                    <p:anim calcmode="lin" valueType="num">
                                      <p:cBhvr additive="base">
                                        <p:cTn id="45" dur="7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46" dur="700" fill="hold"/>
                                        <p:tgtEl>
                                          <p:spTgt spid="15">
                                            <p:txEl>
                                              <p:pRg st="2" end="2"/>
                                            </p:txEl>
                                          </p:spTgt>
                                        </p:tgtEl>
                                        <p:attrNameLst>
                                          <p:attrName>ppt_y</p:attrName>
                                        </p:attrNameLst>
                                      </p:cBhvr>
                                      <p:tavLst>
                                        <p:tav tm="0">
                                          <p:val>
                                            <p:strVal val="0-#ppt_h/2"/>
                                          </p:val>
                                        </p:tav>
                                        <p:tav tm="100000">
                                          <p:val>
                                            <p:strVal val="#ppt_y"/>
                                          </p:val>
                                        </p:tav>
                                      </p:tavLst>
                                    </p:anim>
                                  </p:childTnLst>
                                </p:cTn>
                              </p:par>
                            </p:childTnLst>
                          </p:cTn>
                        </p:par>
                        <p:par>
                          <p:cTn id="47" fill="hold">
                            <p:stCondLst>
                              <p:cond delay="14890"/>
                            </p:stCondLst>
                            <p:childTnLst>
                              <p:par>
                                <p:cTn id="48" presetID="53" presetClass="entr" presetSubtype="16" fill="hold" grpId="0" nodeType="afterEffect">
                                  <p:stCondLst>
                                    <p:cond delay="0"/>
                                  </p:stCondLst>
                                  <p:childTnLst>
                                    <p:set>
                                      <p:cBhvr>
                                        <p:cTn id="49" dur="1" fill="hold">
                                          <p:stCondLst>
                                            <p:cond delay="0"/>
                                          </p:stCondLst>
                                        </p:cTn>
                                        <p:tgtEl>
                                          <p:spTgt spid="19"/>
                                        </p:tgtEl>
                                        <p:attrNameLst>
                                          <p:attrName>style.visibility</p:attrName>
                                        </p:attrNameLst>
                                      </p:cBhvr>
                                      <p:to>
                                        <p:strVal val="visible"/>
                                      </p:to>
                                    </p:set>
                                    <p:anim calcmode="lin" valueType="num">
                                      <p:cBhvr>
                                        <p:cTn id="50" dur="500" fill="hold"/>
                                        <p:tgtEl>
                                          <p:spTgt spid="19"/>
                                        </p:tgtEl>
                                        <p:attrNameLst>
                                          <p:attrName>ppt_w</p:attrName>
                                        </p:attrNameLst>
                                      </p:cBhvr>
                                      <p:tavLst>
                                        <p:tav tm="0">
                                          <p:val>
                                            <p:fltVal val="0"/>
                                          </p:val>
                                        </p:tav>
                                        <p:tav tm="100000">
                                          <p:val>
                                            <p:strVal val="#ppt_w"/>
                                          </p:val>
                                        </p:tav>
                                      </p:tavLst>
                                    </p:anim>
                                    <p:anim calcmode="lin" valueType="num">
                                      <p:cBhvr>
                                        <p:cTn id="51" dur="500" fill="hold"/>
                                        <p:tgtEl>
                                          <p:spTgt spid="19"/>
                                        </p:tgtEl>
                                        <p:attrNameLst>
                                          <p:attrName>ppt_h</p:attrName>
                                        </p:attrNameLst>
                                      </p:cBhvr>
                                      <p:tavLst>
                                        <p:tav tm="0">
                                          <p:val>
                                            <p:fltVal val="0"/>
                                          </p:val>
                                        </p:tav>
                                        <p:tav tm="100000">
                                          <p:val>
                                            <p:strVal val="#ppt_h"/>
                                          </p:val>
                                        </p:tav>
                                      </p:tavLst>
                                    </p:anim>
                                    <p:animEffect transition="in" filter="fade">
                                      <p:cBhvr>
                                        <p:cTn id="5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uiExpand="1" build="p"/>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demographic characteristics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442767791"/>
              </p:ext>
            </p:extLst>
          </p:nvPr>
        </p:nvGraphicFramePr>
        <p:xfrm>
          <a:off x="3275921" y="2919677"/>
          <a:ext cx="5634814" cy="3152622"/>
        </p:xfrm>
        <a:graphic>
          <a:graphicData uri="http://schemas.openxmlformats.org/drawingml/2006/table">
            <a:tbl>
              <a:tblPr firstRow="1" bandRow="1">
                <a:tableStyleId>{5C22544A-7EE6-4342-B048-85BDC9FD1C3A}</a:tableStyleId>
              </a:tblPr>
              <a:tblGrid>
                <a:gridCol w="2313916">
                  <a:extLst>
                    <a:ext uri="{9D8B030D-6E8A-4147-A177-3AD203B41FA5}">
                      <a16:colId xmlns:a16="http://schemas.microsoft.com/office/drawing/2014/main" val="2272835123"/>
                    </a:ext>
                  </a:extLst>
                </a:gridCol>
                <a:gridCol w="3320898">
                  <a:extLst>
                    <a:ext uri="{9D8B030D-6E8A-4147-A177-3AD203B41FA5}">
                      <a16:colId xmlns:a16="http://schemas.microsoft.com/office/drawing/2014/main" val="1653931498"/>
                    </a:ext>
                  </a:extLst>
                </a:gridCol>
              </a:tblGrid>
              <a:tr h="219569">
                <a:tc>
                  <a:txBody>
                    <a:bodyPr/>
                    <a:lstStyle/>
                    <a:p>
                      <a:pPr marL="0" marR="0">
                        <a:lnSpc>
                          <a:spcPct val="120000"/>
                        </a:lnSpc>
                        <a:spcBef>
                          <a:spcPts val="0"/>
                        </a:spcBef>
                        <a:spcAft>
                          <a:spcPts val="0"/>
                        </a:spcAft>
                      </a:pPr>
                      <a:r>
                        <a:rPr lang="en-US" sz="1000" dirty="0">
                          <a:effectLst/>
                        </a:rPr>
                        <a:t>Market Characteristic</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Preference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565885776"/>
                  </a:ext>
                </a:extLst>
              </a:tr>
              <a:tr h="192695">
                <a:tc>
                  <a:txBody>
                    <a:bodyPr/>
                    <a:lstStyle/>
                    <a:p>
                      <a:pPr marL="0" marR="0">
                        <a:lnSpc>
                          <a:spcPct val="120000"/>
                        </a:lnSpc>
                        <a:spcBef>
                          <a:spcPts val="0"/>
                        </a:spcBef>
                        <a:spcAft>
                          <a:spcPts val="0"/>
                        </a:spcAft>
                      </a:pPr>
                      <a:r>
                        <a:rPr lang="en-US" sz="1000" u="sng" dirty="0">
                          <a:effectLst/>
                          <a:hlinkClick r:id="rId2"/>
                        </a:rPr>
                        <a:t>Walkability Score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80 or greater</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422166475"/>
                  </a:ext>
                </a:extLst>
              </a:tr>
              <a:tr h="192695">
                <a:tc>
                  <a:txBody>
                    <a:bodyPr/>
                    <a:lstStyle/>
                    <a:p>
                      <a:pPr marL="0" marR="0">
                        <a:lnSpc>
                          <a:spcPct val="120000"/>
                        </a:lnSpc>
                        <a:spcBef>
                          <a:spcPts val="0"/>
                        </a:spcBef>
                        <a:spcAft>
                          <a:spcPts val="0"/>
                        </a:spcAft>
                      </a:pPr>
                      <a:r>
                        <a:rPr lang="en-US" sz="1000" u="sng" dirty="0">
                          <a:effectLst/>
                          <a:hlinkClick r:id="rId3"/>
                        </a:rPr>
                        <a:t>Liveability Score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85 or greater</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71064617"/>
                  </a:ext>
                </a:extLst>
              </a:tr>
              <a:tr h="360379">
                <a:tc>
                  <a:txBody>
                    <a:bodyPr/>
                    <a:lstStyle/>
                    <a:p>
                      <a:pPr marL="0" marR="0">
                        <a:lnSpc>
                          <a:spcPct val="120000"/>
                        </a:lnSpc>
                        <a:spcBef>
                          <a:spcPts val="0"/>
                        </a:spcBef>
                        <a:spcAft>
                          <a:spcPts val="0"/>
                        </a:spcAft>
                      </a:pPr>
                      <a:r>
                        <a:rPr lang="en-US" sz="1000" dirty="0">
                          <a:effectLst/>
                        </a:rPr>
                        <a:t>% of Population w/ Income &gt; 75K</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30%</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847628028"/>
                  </a:ext>
                </a:extLst>
              </a:tr>
              <a:tr h="360379">
                <a:tc>
                  <a:txBody>
                    <a:bodyPr/>
                    <a:lstStyle/>
                    <a:p>
                      <a:pPr marL="0" marR="0">
                        <a:lnSpc>
                          <a:spcPct val="120000"/>
                        </a:lnSpc>
                        <a:spcBef>
                          <a:spcPts val="0"/>
                        </a:spcBef>
                        <a:spcAft>
                          <a:spcPts val="0"/>
                        </a:spcAft>
                      </a:pPr>
                      <a:r>
                        <a:rPr lang="en-US" sz="1000" dirty="0" smtClean="0">
                          <a:effectLst/>
                        </a:rPr>
                        <a:t>Average</a:t>
                      </a:r>
                      <a:r>
                        <a:rPr lang="en-US" sz="1000" baseline="0" dirty="0" smtClean="0">
                          <a:effectLst/>
                        </a:rPr>
                        <a:t> (Esri)</a:t>
                      </a:r>
                      <a:r>
                        <a:rPr lang="en-US" sz="1000" dirty="0" smtClean="0">
                          <a:effectLst/>
                        </a:rPr>
                        <a:t> </a:t>
                      </a:r>
                      <a:r>
                        <a:rPr lang="en-US" sz="1000" dirty="0">
                          <a:effectLst/>
                        </a:rPr>
                        <a:t>Household income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smtClean="0">
                          <a:effectLst/>
                        </a:rPr>
                        <a:t>$80,000</a:t>
                      </a:r>
                      <a:r>
                        <a:rPr lang="en-US" sz="1000" dirty="0">
                          <a:effectLst/>
                        </a:rPr>
                        <a:t>+</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514095955"/>
                  </a:ext>
                </a:extLst>
              </a:tr>
              <a:tr h="192695">
                <a:tc>
                  <a:txBody>
                    <a:bodyPr/>
                    <a:lstStyle/>
                    <a:p>
                      <a:pPr marL="0" marR="0">
                        <a:lnSpc>
                          <a:spcPct val="120000"/>
                        </a:lnSpc>
                        <a:spcBef>
                          <a:spcPts val="0"/>
                        </a:spcBef>
                        <a:spcAft>
                          <a:spcPts val="0"/>
                        </a:spcAft>
                      </a:pPr>
                      <a:r>
                        <a:rPr lang="en-US" sz="1000" dirty="0">
                          <a:effectLst/>
                        </a:rPr>
                        <a:t>Per capita income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$35,000+</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63792377"/>
                  </a:ext>
                </a:extLst>
              </a:tr>
              <a:tr h="192695">
                <a:tc>
                  <a:txBody>
                    <a:bodyPr/>
                    <a:lstStyle/>
                    <a:p>
                      <a:pPr marL="0" marR="0">
                        <a:lnSpc>
                          <a:spcPct val="120000"/>
                        </a:lnSpc>
                        <a:spcBef>
                          <a:spcPts val="0"/>
                        </a:spcBef>
                        <a:spcAft>
                          <a:spcPts val="0"/>
                        </a:spcAft>
                      </a:pPr>
                      <a:r>
                        <a:rPr lang="en-US" sz="1000" dirty="0">
                          <a:effectLst/>
                        </a:rPr>
                        <a:t>Median Age</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35-45</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491670904"/>
                  </a:ext>
                </a:extLst>
              </a:tr>
              <a:tr h="540568">
                <a:tc>
                  <a:txBody>
                    <a:bodyPr/>
                    <a:lstStyle/>
                    <a:p>
                      <a:pPr marL="0" marR="0">
                        <a:lnSpc>
                          <a:spcPct val="120000"/>
                        </a:lnSpc>
                        <a:spcBef>
                          <a:spcPts val="0"/>
                        </a:spcBef>
                        <a:spcAft>
                          <a:spcPts val="0"/>
                        </a:spcAft>
                      </a:pPr>
                      <a:r>
                        <a:rPr lang="en-US" sz="1000" u="sng" dirty="0">
                          <a:effectLst/>
                          <a:hlinkClick r:id="rId4"/>
                        </a:rPr>
                        <a:t>Primary diner trait</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Embrace the "foodie" culture, enjoy cooking adventurous meals using local and organic foods.  </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553083182"/>
                  </a:ext>
                </a:extLst>
              </a:tr>
              <a:tr h="900947">
                <a:tc>
                  <a:txBody>
                    <a:bodyPr/>
                    <a:lstStyle/>
                    <a:p>
                      <a:pPr marL="0" marR="0">
                        <a:lnSpc>
                          <a:spcPct val="120000"/>
                        </a:lnSpc>
                        <a:spcBef>
                          <a:spcPts val="0"/>
                        </a:spcBef>
                        <a:spcAft>
                          <a:spcPts val="0"/>
                        </a:spcAft>
                      </a:pPr>
                      <a:r>
                        <a:rPr lang="en-US" sz="1000" u="sng" dirty="0">
                          <a:effectLst/>
                          <a:hlinkClick r:id="rId4"/>
                        </a:rPr>
                        <a:t>Occupations</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nSpc>
                          <a:spcPct val="120000"/>
                        </a:lnSpc>
                        <a:spcBef>
                          <a:spcPts val="0"/>
                        </a:spcBef>
                        <a:spcAft>
                          <a:spcPts val="0"/>
                        </a:spcAft>
                      </a:pPr>
                      <a:r>
                        <a:rPr lang="en-US" sz="1000" dirty="0">
                          <a:effectLst/>
                        </a:rPr>
                        <a:t>Professional, management, and sales positions in the scientific, technical services, educational services and health care industry sectors.</a:t>
                      </a:r>
                      <a:endParaRPr lang="en-US" sz="10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449248173"/>
                  </a:ext>
                </a:extLst>
              </a:tr>
            </a:tbl>
          </a:graphicData>
        </a:graphic>
      </p:graphicFrame>
      <p:pic>
        <p:nvPicPr>
          <p:cNvPr id="9" name="Picture 8"/>
          <p:cNvPicPr>
            <a:picLocks noChangeAspect="1"/>
          </p:cNvPicPr>
          <p:nvPr/>
        </p:nvPicPr>
        <p:blipFill>
          <a:blip r:embed="rId5"/>
          <a:stretch>
            <a:fillRect/>
          </a:stretch>
        </p:blipFill>
        <p:spPr>
          <a:xfrm>
            <a:off x="10154119" y="2416714"/>
            <a:ext cx="1219306" cy="1005927"/>
          </a:xfrm>
          <a:prstGeom prst="rect">
            <a:avLst/>
          </a:prstGeom>
        </p:spPr>
      </p:pic>
    </p:spTree>
    <p:extLst>
      <p:ext uri="{BB962C8B-B14F-4D97-AF65-F5344CB8AC3E}">
        <p14:creationId xmlns:p14="http://schemas.microsoft.com/office/powerpoint/2010/main" val="3896724818"/>
      </p:ext>
    </p:extLst>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a:t>
            </a:r>
            <a:r>
              <a:rPr lang="en-US" dirty="0" smtClean="0"/>
              <a:t>location selections</a:t>
            </a:r>
            <a:endParaRPr lang="en-US" dirty="0"/>
          </a:p>
        </p:txBody>
      </p:sp>
      <p:pic>
        <p:nvPicPr>
          <p:cNvPr id="5" name="Picture 4"/>
          <p:cNvPicPr>
            <a:picLocks noChangeAspect="1"/>
          </p:cNvPicPr>
          <p:nvPr/>
        </p:nvPicPr>
        <p:blipFill>
          <a:blip r:embed="rId3"/>
          <a:stretch>
            <a:fillRect/>
          </a:stretch>
        </p:blipFill>
        <p:spPr>
          <a:xfrm>
            <a:off x="10238095" y="2273134"/>
            <a:ext cx="1219306" cy="1005927"/>
          </a:xfrm>
          <a:prstGeom prst="rect">
            <a:avLst/>
          </a:prstGeom>
        </p:spPr>
      </p:pic>
      <p:graphicFrame>
        <p:nvGraphicFramePr>
          <p:cNvPr id="6" name="Object 5"/>
          <p:cNvGraphicFramePr>
            <a:graphicFrameLocks noChangeAspect="1"/>
          </p:cNvGraphicFramePr>
          <p:nvPr>
            <p:extLst>
              <p:ext uri="{D42A27DB-BD31-4B8C-83A1-F6EECF244321}">
                <p14:modId xmlns:p14="http://schemas.microsoft.com/office/powerpoint/2010/main" val="4010147435"/>
              </p:ext>
            </p:extLst>
          </p:nvPr>
        </p:nvGraphicFramePr>
        <p:xfrm>
          <a:off x="467406" y="3587749"/>
          <a:ext cx="10734675" cy="1543050"/>
        </p:xfrm>
        <a:graphic>
          <a:graphicData uri="http://schemas.openxmlformats.org/presentationml/2006/ole">
            <mc:AlternateContent xmlns:mc="http://schemas.openxmlformats.org/markup-compatibility/2006">
              <mc:Choice xmlns:v="urn:schemas-microsoft-com:vml" Requires="v">
                <p:oleObj spid="_x0000_s3107" name="Worksheet" r:id="rId4" imgW="10734844" imgH="1543098" progId="Excel.Sheet.12">
                  <p:embed/>
                </p:oleObj>
              </mc:Choice>
              <mc:Fallback>
                <p:oleObj name="Worksheet" r:id="rId4" imgW="10734844" imgH="1543098" progId="Excel.Sheet.12">
                  <p:embed/>
                  <p:pic>
                    <p:nvPicPr>
                      <p:cNvPr id="8" name="Object 7"/>
                      <p:cNvPicPr/>
                      <p:nvPr/>
                    </p:nvPicPr>
                    <p:blipFill>
                      <a:blip r:embed="rId5"/>
                      <a:stretch>
                        <a:fillRect/>
                      </a:stretch>
                    </p:blipFill>
                    <p:spPr>
                      <a:xfrm>
                        <a:off x="467406" y="3587749"/>
                        <a:ext cx="10734675" cy="1543050"/>
                      </a:xfrm>
                      <a:prstGeom prst="rect">
                        <a:avLst/>
                      </a:prstGeom>
                    </p:spPr>
                  </p:pic>
                </p:oleObj>
              </mc:Fallback>
            </mc:AlternateContent>
          </a:graphicData>
        </a:graphic>
      </p:graphicFrame>
      <p:sp>
        <p:nvSpPr>
          <p:cNvPr id="3" name="TextBox 2"/>
          <p:cNvSpPr txBox="1"/>
          <p:nvPr/>
        </p:nvSpPr>
        <p:spPr>
          <a:xfrm>
            <a:off x="923731" y="5589037"/>
            <a:ext cx="10058400" cy="1015663"/>
          </a:xfrm>
          <a:prstGeom prst="rect">
            <a:avLst/>
          </a:prstGeom>
          <a:noFill/>
        </p:spPr>
        <p:txBody>
          <a:bodyPr wrap="square" rtlCol="0">
            <a:spAutoFit/>
          </a:bodyPr>
          <a:lstStyle/>
          <a:p>
            <a:r>
              <a:rPr lang="en-US" sz="1500" dirty="0" smtClean="0"/>
              <a:t>The final selection of 5 locations included a location which had a crime rating of “F.”  The Seattle Police Report Maps and historical crime information showed no incidents in the area directly surrounding the location.  Statistics such as the crime rating are zip code based.  So the Madison location was not immediately removed from consideration.</a:t>
            </a:r>
            <a:endParaRPr lang="en-US" sz="1500" dirty="0"/>
          </a:p>
        </p:txBody>
      </p:sp>
    </p:spTree>
    <p:extLst>
      <p:ext uri="{BB962C8B-B14F-4D97-AF65-F5344CB8AC3E}">
        <p14:creationId xmlns:p14="http://schemas.microsoft.com/office/powerpoint/2010/main" val="663626940"/>
      </p:ext>
    </p:extLst>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4"/>
          <a:stretch>
            <a:fillRect/>
          </a:stretch>
        </p:blipFill>
        <p:spPr>
          <a:xfrm>
            <a:off x="10224457" y="1560930"/>
            <a:ext cx="1219306" cy="1005927"/>
          </a:xfrm>
          <a:prstGeom prst="rect">
            <a:avLst/>
          </a:prstGeom>
        </p:spPr>
      </p:pic>
      <p:pic>
        <p:nvPicPr>
          <p:cNvPr id="4" name="DD FinalFiv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22585" y="1948962"/>
            <a:ext cx="7455876" cy="4193930"/>
          </a:xfrm>
          <a:prstGeom prst="rect">
            <a:avLst/>
          </a:prstGeom>
        </p:spPr>
      </p:pic>
      <p:sp>
        <p:nvSpPr>
          <p:cNvPr id="5" name="Title 4"/>
          <p:cNvSpPr>
            <a:spLocks noGrp="1"/>
          </p:cNvSpPr>
          <p:nvPr>
            <p:ph type="title"/>
          </p:nvPr>
        </p:nvSpPr>
        <p:spPr/>
        <p:txBody>
          <a:bodyPr/>
          <a:lstStyle/>
          <a:p>
            <a:r>
              <a:rPr lang="en-US" dirty="0" smtClean="0"/>
              <a:t>Final locations</a:t>
            </a:r>
            <a:endParaRPr lang="en-US" dirty="0"/>
          </a:p>
        </p:txBody>
      </p:sp>
    </p:spTree>
    <p:extLst>
      <p:ext uri="{BB962C8B-B14F-4D97-AF65-F5344CB8AC3E}">
        <p14:creationId xmlns:p14="http://schemas.microsoft.com/office/powerpoint/2010/main" val="2431799511"/>
      </p:ext>
    </p:extLst>
  </p:cSld>
  <p:clrMapOvr>
    <a:masterClrMapping/>
  </p:clrMapOvr>
  <mc:AlternateContent xmlns:mc="http://schemas.openxmlformats.org/markup-compatibility/2006">
    <mc:Choice xmlns:p14="http://schemas.microsoft.com/office/powerpoint/2010/main" Requires="p14">
      <p:transition spd="slow" p14:dur="2000" advTm="4000"/>
    </mc:Choice>
    <mc:Fallback>
      <p:transition spd="slow" advTm="4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96462" y="91937"/>
            <a:ext cx="8581292" cy="6652102"/>
          </a:xfrm>
          <a:prstGeom prst="rect">
            <a:avLst/>
          </a:prstGeom>
        </p:spPr>
      </p:pic>
      <p:pic>
        <p:nvPicPr>
          <p:cNvPr id="3" name="Picture 2"/>
          <p:cNvPicPr>
            <a:picLocks noChangeAspect="1"/>
          </p:cNvPicPr>
          <p:nvPr/>
        </p:nvPicPr>
        <p:blipFill>
          <a:blip r:embed="rId3"/>
          <a:stretch>
            <a:fillRect/>
          </a:stretch>
        </p:blipFill>
        <p:spPr>
          <a:xfrm>
            <a:off x="10224457" y="1560930"/>
            <a:ext cx="1219306" cy="1005927"/>
          </a:xfrm>
          <a:prstGeom prst="rect">
            <a:avLst/>
          </a:prstGeom>
        </p:spPr>
      </p:pic>
    </p:spTree>
    <p:extLst>
      <p:ext uri="{BB962C8B-B14F-4D97-AF65-F5344CB8AC3E}">
        <p14:creationId xmlns:p14="http://schemas.microsoft.com/office/powerpoint/2010/main" val="899244516"/>
      </p:ext>
    </p:extLst>
  </p:cSld>
  <p:clrMapOvr>
    <a:masterClrMapping/>
  </p:clrMapOvr>
  <mc:AlternateContent xmlns:mc="http://schemas.openxmlformats.org/markup-compatibility/2006">
    <mc:Choice xmlns:p14="http://schemas.microsoft.com/office/powerpoint/2010/main" Requires="p14">
      <p:transition spd="slow" p14:dur="2000" advTm="4000"/>
    </mc:Choice>
    <mc:Fallback>
      <p:transition spd="slow" advTm="400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54954" y="902043"/>
            <a:ext cx="8825660" cy="3291138"/>
          </a:xfrm>
        </p:spPr>
        <p:txBody>
          <a:bodyPr/>
          <a:lstStyle/>
          <a:p>
            <a:r>
              <a:rPr lang="en-US" dirty="0" smtClean="0"/>
              <a:t>Reference Hyperlinks</a:t>
            </a:r>
            <a:endParaRPr lang="en-US" dirty="0"/>
          </a:p>
        </p:txBody>
      </p:sp>
      <p:sp>
        <p:nvSpPr>
          <p:cNvPr id="5" name="Text Placeholder 4"/>
          <p:cNvSpPr>
            <a:spLocks noGrp="1"/>
          </p:cNvSpPr>
          <p:nvPr>
            <p:ph type="body" idx="1"/>
          </p:nvPr>
        </p:nvSpPr>
        <p:spPr>
          <a:xfrm>
            <a:off x="1154954" y="4702629"/>
            <a:ext cx="8825659" cy="2155371"/>
          </a:xfrm>
        </p:spPr>
        <p:txBody>
          <a:bodyPr>
            <a:normAutofit fontScale="92500" lnSpcReduction="20000"/>
          </a:bodyPr>
          <a:lstStyle/>
          <a:p>
            <a:r>
              <a:rPr lang="en-US" dirty="0" smtClean="0">
                <a:hlinkClick r:id="rId2"/>
              </a:rPr>
              <a:t>Esri Tapestry Segments</a:t>
            </a:r>
            <a:endParaRPr lang="en-US" dirty="0" smtClean="0"/>
          </a:p>
          <a:p>
            <a:r>
              <a:rPr lang="en-US" dirty="0" err="1" smtClean="0">
                <a:hlinkClick r:id="rId3"/>
              </a:rPr>
              <a:t>Walkscore</a:t>
            </a:r>
            <a:r>
              <a:rPr lang="en-US" dirty="0" smtClean="0">
                <a:hlinkClick r:id="rId3"/>
              </a:rPr>
              <a:t> Walkability Scores</a:t>
            </a:r>
            <a:endParaRPr lang="en-US" dirty="0" smtClean="0"/>
          </a:p>
          <a:p>
            <a:r>
              <a:rPr lang="en-US" dirty="0" smtClean="0">
                <a:hlinkClick r:id="rId4"/>
              </a:rPr>
              <a:t>AreaVibes Liveability Scores</a:t>
            </a:r>
            <a:endParaRPr lang="en-US" dirty="0" smtClean="0"/>
          </a:p>
          <a:p>
            <a:r>
              <a:rPr lang="en-US" dirty="0" smtClean="0">
                <a:hlinkClick r:id="rId5"/>
              </a:rPr>
              <a:t>Commercial MLS</a:t>
            </a:r>
            <a:endParaRPr lang="en-US" dirty="0" smtClean="0"/>
          </a:p>
          <a:p>
            <a:r>
              <a:rPr lang="en-US" dirty="0" smtClean="0">
                <a:hlinkClick r:id="rId6"/>
              </a:rPr>
              <a:t>Seattle Crime Map</a:t>
            </a:r>
            <a:endParaRPr lang="en-US" dirty="0" smtClean="0"/>
          </a:p>
          <a:p>
            <a:r>
              <a:rPr lang="en-US" dirty="0" smtClean="0">
                <a:hlinkClick r:id="rId7"/>
              </a:rPr>
              <a:t>Seattle Crime Dashboard</a:t>
            </a:r>
            <a:endParaRPr lang="en-US" dirty="0" smtClean="0"/>
          </a:p>
          <a:p>
            <a:endParaRPr lang="en-US" dirty="0"/>
          </a:p>
        </p:txBody>
      </p:sp>
      <p:pic>
        <p:nvPicPr>
          <p:cNvPr id="6" name="Picture 5"/>
          <p:cNvPicPr>
            <a:picLocks noChangeAspect="1"/>
          </p:cNvPicPr>
          <p:nvPr/>
        </p:nvPicPr>
        <p:blipFill>
          <a:blip r:embed="rId8"/>
          <a:stretch>
            <a:fillRect/>
          </a:stretch>
        </p:blipFill>
        <p:spPr>
          <a:xfrm>
            <a:off x="9731882" y="1288196"/>
            <a:ext cx="1988311" cy="1640356"/>
          </a:xfrm>
          <a:prstGeom prst="rect">
            <a:avLst/>
          </a:prstGeom>
        </p:spPr>
      </p:pic>
    </p:spTree>
    <p:extLst>
      <p:ext uri="{BB962C8B-B14F-4D97-AF65-F5344CB8AC3E}">
        <p14:creationId xmlns:p14="http://schemas.microsoft.com/office/powerpoint/2010/main" val="2739408747"/>
      </p:ext>
    </p:extLst>
  </p:cSld>
  <p:clrMapOvr>
    <a:masterClrMapping/>
  </p:clrMapOvr>
  <mc:AlternateContent xmlns:mc="http://schemas.openxmlformats.org/markup-compatibility/2006" xmlns:p14="http://schemas.microsoft.com/office/powerpoint/2010/main">
    <mc:Choice Requires="p14">
      <p:transition spd="slow" p14:dur="3400" advTm="4000">
        <p14:reveal/>
      </p:transition>
    </mc:Choice>
    <mc:Fallback xmlns="">
      <p:transition spd="slow" advTm="400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9416631" cy="706964"/>
          </a:xfrm>
        </p:spPr>
        <p:txBody>
          <a:bodyPr/>
          <a:lstStyle/>
          <a:p>
            <a:r>
              <a:rPr lang="en-US" dirty="0" smtClean="0"/>
              <a:t>Developing the Target Customer Profile</a:t>
            </a:r>
            <a:endParaRPr lang="en-US" dirty="0"/>
          </a:p>
        </p:txBody>
      </p:sp>
      <p:sp>
        <p:nvSpPr>
          <p:cNvPr id="3" name="Content Placeholder 2"/>
          <p:cNvSpPr>
            <a:spLocks noGrp="1"/>
          </p:cNvSpPr>
          <p:nvPr>
            <p:ph idx="1"/>
          </p:nvPr>
        </p:nvSpPr>
        <p:spPr>
          <a:xfrm>
            <a:off x="679467" y="2322576"/>
            <a:ext cx="9481570" cy="4443984"/>
          </a:xfrm>
        </p:spPr>
        <p:txBody>
          <a:bodyPr>
            <a:normAutofit fontScale="85000" lnSpcReduction="10000"/>
          </a:bodyPr>
          <a:lstStyle/>
          <a:p>
            <a:pPr>
              <a:lnSpc>
                <a:spcPct val="120000"/>
              </a:lnSpc>
              <a:spcAft>
                <a:spcPts val="1000"/>
              </a:spcAft>
            </a:pPr>
            <a:r>
              <a:rPr lang="en-US" dirty="0" err="1" smtClean="0">
                <a:latin typeface="Cambria" panose="02040503050406030204" pitchFamily="18" charset="0"/>
                <a:ea typeface="Times New Roman" panose="02020603050405020304" pitchFamily="18" charset="0"/>
                <a:cs typeface="Times New Roman" panose="02020603050405020304" pitchFamily="18" charset="0"/>
              </a:rPr>
              <a:t>Esri’s</a:t>
            </a:r>
            <a:r>
              <a:rPr lang="en-US" dirty="0" smtClean="0">
                <a:latin typeface="Cambria" panose="02040503050406030204" pitchFamily="18" charset="0"/>
                <a:ea typeface="Times New Roman" panose="02020603050405020304" pitchFamily="18" charset="0"/>
                <a:cs typeface="Times New Roman" panose="02020603050405020304" pitchFamily="18" charset="0"/>
              </a:rPr>
              <a:t> unique combination of the 2000 and 2010 demographic data along with marketing sights </a:t>
            </a:r>
            <a:r>
              <a:rPr lang="en-US" dirty="0">
                <a:latin typeface="Cambria" panose="02040503050406030204" pitchFamily="18" charset="0"/>
                <a:ea typeface="Times New Roman" panose="02020603050405020304" pitchFamily="18" charset="0"/>
                <a:cs typeface="Times New Roman" panose="02020603050405020304" pitchFamily="18" charset="0"/>
              </a:rPr>
              <a:t> </a:t>
            </a:r>
            <a:r>
              <a:rPr lang="en-US" dirty="0" smtClean="0">
                <a:latin typeface="Cambria" panose="02040503050406030204" pitchFamily="18" charset="0"/>
                <a:ea typeface="Times New Roman" panose="02020603050405020304" pitchFamily="18" charset="0"/>
                <a:cs typeface="Times New Roman" panose="02020603050405020304" pitchFamily="18" charset="0"/>
              </a:rPr>
              <a:t>have been distilled into </a:t>
            </a:r>
            <a:r>
              <a:rPr lang="en-US" dirty="0">
                <a:latin typeface="Cambria" panose="02040503050406030204" pitchFamily="18" charset="0"/>
                <a:ea typeface="Times New Roman" panose="02020603050405020304" pitchFamily="18" charset="0"/>
                <a:cs typeface="Times New Roman" panose="02020603050405020304" pitchFamily="18" charset="0"/>
              </a:rPr>
              <a:t>"67 unique segments" based upon demographic and socioeconomic characteristics.  The Dancing Dog is using the </a:t>
            </a:r>
            <a:r>
              <a:rPr lang="en-US" u="sng" dirty="0">
                <a:solidFill>
                  <a:srgbClr val="6D9329"/>
                </a:solidFill>
                <a:latin typeface="Cambria" panose="02040503050406030204" pitchFamily="18" charset="0"/>
                <a:ea typeface="Times New Roman" panose="02020603050405020304" pitchFamily="18" charset="0"/>
                <a:cs typeface="Times New Roman" panose="02020603050405020304" pitchFamily="18" charset="0"/>
                <a:hlinkClick r:id="rId2"/>
              </a:rPr>
              <a:t>Esri Tapestry LifeMode Summary Groups</a:t>
            </a:r>
            <a:r>
              <a:rPr lang="en-US" dirty="0">
                <a:latin typeface="Cambria" panose="02040503050406030204" pitchFamily="18" charset="0"/>
                <a:ea typeface="Times New Roman" panose="02020603050405020304" pitchFamily="18" charset="0"/>
                <a:cs typeface="Times New Roman" panose="02020603050405020304" pitchFamily="18" charset="0"/>
              </a:rPr>
              <a:t> to identify the Target Areas best suited for this venture by identifying the people who will find The Dancing Dog most interesting.  </a:t>
            </a:r>
            <a:endParaRPr lang="en-US" dirty="0" smtClean="0">
              <a:latin typeface="Cambria" panose="02040503050406030204" pitchFamily="18" charset="0"/>
              <a:ea typeface="Times New Roman" panose="02020603050405020304" pitchFamily="18" charset="0"/>
              <a:cs typeface="Times New Roman" panose="02020603050405020304" pitchFamily="18" charset="0"/>
            </a:endParaRPr>
          </a:p>
          <a:p>
            <a:pPr>
              <a:lnSpc>
                <a:spcPct val="120000"/>
              </a:lnSpc>
              <a:spcAft>
                <a:spcPts val="1000"/>
              </a:spcAft>
            </a:pPr>
            <a:r>
              <a:rPr lang="en-US" dirty="0" smtClean="0">
                <a:latin typeface="Cambria" panose="02040503050406030204" pitchFamily="18" charset="0"/>
                <a:ea typeface="Times New Roman" panose="02020603050405020304" pitchFamily="18" charset="0"/>
                <a:cs typeface="Times New Roman" panose="02020603050405020304" pitchFamily="18" charset="0"/>
              </a:rPr>
              <a:t>They </a:t>
            </a:r>
            <a:r>
              <a:rPr lang="en-US" dirty="0">
                <a:latin typeface="Cambria" panose="02040503050406030204" pitchFamily="18" charset="0"/>
                <a:ea typeface="Times New Roman" panose="02020603050405020304" pitchFamily="18" charset="0"/>
                <a:cs typeface="Times New Roman" panose="02020603050405020304" pitchFamily="18" charset="0"/>
              </a:rPr>
              <a:t>will be those Segment Groups which belong to the Urbanization Summary Group U1 and the LifeModeSummary Group L2 or L4. </a:t>
            </a:r>
            <a:r>
              <a:rPr lang="en-US" dirty="0" smtClean="0">
                <a:latin typeface="Cambria" panose="02040503050406030204" pitchFamily="18" charset="0"/>
                <a:ea typeface="Times New Roman" panose="02020603050405020304" pitchFamily="18" charset="0"/>
                <a:cs typeface="Times New Roman" panose="02020603050405020304" pitchFamily="18" charset="0"/>
              </a:rPr>
              <a:t>They </a:t>
            </a:r>
            <a:r>
              <a:rPr lang="en-US" dirty="0">
                <a:latin typeface="Cambria" panose="02040503050406030204" pitchFamily="18" charset="0"/>
                <a:ea typeface="Times New Roman" panose="02020603050405020304" pitchFamily="18" charset="0"/>
                <a:cs typeface="Times New Roman" panose="02020603050405020304" pitchFamily="18" charset="0"/>
              </a:rPr>
              <a:t>primarily belong to Segment groups identified as the "Urban Chic," "Trend Setters,"  "Laptops and Lattes” / "Emerald City," or the "Metro Renters."  (esri.com/tapestry).  </a:t>
            </a:r>
            <a:endParaRPr lang="en-US" dirty="0" smtClean="0">
              <a:latin typeface="Cambria" panose="02040503050406030204" pitchFamily="18" charset="0"/>
              <a:ea typeface="Times New Roman" panose="02020603050405020304" pitchFamily="18" charset="0"/>
              <a:cs typeface="Times New Roman" panose="02020603050405020304" pitchFamily="18" charset="0"/>
            </a:endParaRPr>
          </a:p>
          <a:p>
            <a:pPr>
              <a:lnSpc>
                <a:spcPct val="120000"/>
              </a:lnSpc>
              <a:spcAft>
                <a:spcPts val="1000"/>
              </a:spcAft>
            </a:pPr>
            <a:r>
              <a:rPr lang="en-US" dirty="0" smtClean="0">
                <a:latin typeface="Cambria" panose="02040503050406030204" pitchFamily="18" charset="0"/>
                <a:ea typeface="Times New Roman" panose="02020603050405020304" pitchFamily="18" charset="0"/>
                <a:cs typeface="Times New Roman" panose="02020603050405020304" pitchFamily="18" charset="0"/>
              </a:rPr>
              <a:t>Area codes which had a predominance of population falling within these categories became the original targets.  Other addresses were allowed because of other criteria, such as rent, NNN expenses, TI possibilities, etc.  </a:t>
            </a:r>
            <a:endParaRPr lang="en-US" dirty="0">
              <a:latin typeface="Cambria" panose="02040503050406030204" pitchFamily="18" charset="0"/>
              <a:ea typeface="Times New Roman" panose="02020603050405020304" pitchFamily="18" charset="0"/>
              <a:cs typeface="Times New Roman" panose="02020603050405020304" pitchFamily="18" charset="0"/>
            </a:endParaRPr>
          </a:p>
          <a:p>
            <a:pPr>
              <a:lnSpc>
                <a:spcPct val="120000"/>
              </a:lnSpc>
              <a:spcAft>
                <a:spcPts val="1000"/>
              </a:spcAft>
            </a:pPr>
            <a:r>
              <a:rPr lang="en-US" dirty="0">
                <a:latin typeface="Cambria" panose="02040503050406030204" pitchFamily="18" charset="0"/>
                <a:ea typeface="Times New Roman" panose="02020603050405020304" pitchFamily="18" charset="0"/>
                <a:cs typeface="Times New Roman" panose="02020603050405020304" pitchFamily="18" charset="0"/>
              </a:rPr>
              <a:t>The Dancing Dog is targeting these sectors with their embrace of the "foodie" culture, adventurous eating, and epicurean expectations in their drink.  These well-educated consumers expect an ambience to match.  This, too, will set The Dancing Dog apart.  It is neither formal, nor dark and dingy.  </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77121" y="2108933"/>
            <a:ext cx="1220398" cy="1003067"/>
          </a:xfrm>
          <a:prstGeom prst="rect">
            <a:avLst/>
          </a:prstGeom>
        </p:spPr>
      </p:pic>
    </p:spTree>
    <p:extLst>
      <p:ext uri="{BB962C8B-B14F-4D97-AF65-F5344CB8AC3E}">
        <p14:creationId xmlns:p14="http://schemas.microsoft.com/office/powerpoint/2010/main" val="2207408363"/>
      </p:ext>
    </p:extLst>
  </p:cSld>
  <p:clrMapOvr>
    <a:masterClrMapping/>
  </p:clrMapOvr>
  <p:transition spd="slow" advClick="0" advTm="11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10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2" presetClass="entr" presetSubtype="4" fill="hold" grpId="0" nodeType="afterEffect">
                                  <p:stCondLst>
                                    <p:cond delay="100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par>
                          <p:cTn id="19" fill="hold">
                            <p:stCondLst>
                              <p:cond delay="3500"/>
                            </p:stCondLst>
                            <p:childTnLst>
                              <p:par>
                                <p:cTn id="20" presetID="2" presetClass="entr" presetSubtype="4" fill="hold" grpId="0" nodeType="afterEffect">
                                  <p:stCondLst>
                                    <p:cond delay="100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Captured Data for 32 Addresses</a:t>
            </a:r>
            <a:br>
              <a:rPr lang="en-US" dirty="0" smtClean="0"/>
            </a:br>
            <a:endParaRPr lang="en-US" dirty="0"/>
          </a:p>
        </p:txBody>
      </p:sp>
      <p:sp>
        <p:nvSpPr>
          <p:cNvPr id="6" name="TextBox 5"/>
          <p:cNvSpPr txBox="1"/>
          <p:nvPr/>
        </p:nvSpPr>
        <p:spPr>
          <a:xfrm>
            <a:off x="4334256" y="1424600"/>
            <a:ext cx="5340096" cy="276999"/>
          </a:xfrm>
          <a:prstGeom prst="rect">
            <a:avLst/>
          </a:prstGeom>
          <a:noFill/>
        </p:spPr>
        <p:txBody>
          <a:bodyPr wrap="square" rtlCol="0">
            <a:spAutoFit/>
          </a:bodyPr>
          <a:lstStyle/>
          <a:p>
            <a:r>
              <a:rPr lang="en-US" sz="1200" dirty="0" smtClean="0">
                <a:solidFill>
                  <a:schemeClr val="bg1"/>
                </a:solidFill>
              </a:rPr>
              <a:t>Includes data from the U.S. Census</a:t>
            </a:r>
            <a:endParaRPr lang="en-US" sz="1200" dirty="0">
              <a:solidFill>
                <a:schemeClr val="bg1"/>
              </a:solidFill>
            </a:endParaRPr>
          </a:p>
        </p:txBody>
      </p:sp>
      <p:pic>
        <p:nvPicPr>
          <p:cNvPr id="8" name="Picture 7"/>
          <p:cNvPicPr>
            <a:picLocks noChangeAspect="1"/>
          </p:cNvPicPr>
          <p:nvPr/>
        </p:nvPicPr>
        <p:blipFill>
          <a:blip r:embed="rId2"/>
          <a:stretch>
            <a:fillRect/>
          </a:stretch>
        </p:blipFill>
        <p:spPr>
          <a:xfrm>
            <a:off x="2449754" y="1931437"/>
            <a:ext cx="7009412" cy="4753734"/>
          </a:xfrm>
          <a:prstGeom prst="rect">
            <a:avLst/>
          </a:prstGeom>
        </p:spPr>
      </p:pic>
      <p:pic>
        <p:nvPicPr>
          <p:cNvPr id="11" name="Picture 10"/>
          <p:cNvPicPr>
            <a:picLocks noChangeAspect="1"/>
          </p:cNvPicPr>
          <p:nvPr/>
        </p:nvPicPr>
        <p:blipFill>
          <a:blip r:embed="rId3"/>
          <a:stretch>
            <a:fillRect/>
          </a:stretch>
        </p:blipFill>
        <p:spPr>
          <a:xfrm>
            <a:off x="10300085" y="2169291"/>
            <a:ext cx="1219306" cy="1005927"/>
          </a:xfrm>
          <a:prstGeom prst="rect">
            <a:avLst/>
          </a:prstGeom>
        </p:spPr>
      </p:pic>
    </p:spTree>
    <p:extLst>
      <p:ext uri="{BB962C8B-B14F-4D97-AF65-F5344CB8AC3E}">
        <p14:creationId xmlns:p14="http://schemas.microsoft.com/office/powerpoint/2010/main" val="1783002857"/>
      </p:ext>
    </p:extLst>
  </p:cSld>
  <p:clrMapOvr>
    <a:masterClrMapping/>
  </p:clrMapOvr>
  <p:transition spd="slow" advTm="8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457200"/>
            <a:ext cx="8761413" cy="909813"/>
          </a:xfrm>
        </p:spPr>
        <p:txBody>
          <a:bodyPr/>
          <a:lstStyle/>
          <a:p>
            <a:r>
              <a:rPr lang="en-US" dirty="0" smtClean="0"/>
              <a:t>The Captured Data for 32 </a:t>
            </a:r>
            <a:r>
              <a:rPr lang="en-US" dirty="0" smtClean="0"/>
              <a:t>Addresses</a:t>
            </a:r>
            <a:br>
              <a:rPr lang="en-US" dirty="0" smtClean="0"/>
            </a:br>
            <a:r>
              <a:rPr lang="en-US" sz="900" dirty="0" smtClean="0"/>
              <a:t> </a:t>
            </a:r>
            <a:r>
              <a:rPr lang="en-US" sz="900" dirty="0" smtClean="0"/>
              <a:t>also included</a:t>
            </a:r>
            <a:endParaRPr lang="en-US" sz="900" dirty="0"/>
          </a:p>
        </p:txBody>
      </p:sp>
      <p:sp>
        <p:nvSpPr>
          <p:cNvPr id="5" name="TextBox 4"/>
          <p:cNvSpPr txBox="1"/>
          <p:nvPr/>
        </p:nvSpPr>
        <p:spPr>
          <a:xfrm>
            <a:off x="1219052" y="1312392"/>
            <a:ext cx="2203178" cy="276999"/>
          </a:xfrm>
          <a:prstGeom prst="rect">
            <a:avLst/>
          </a:prstGeom>
          <a:noFill/>
        </p:spPr>
        <p:txBody>
          <a:bodyPr wrap="square" rtlCol="0">
            <a:spAutoFit/>
          </a:bodyPr>
          <a:lstStyle/>
          <a:p>
            <a:r>
              <a:rPr lang="en-US" sz="1200" dirty="0" smtClean="0">
                <a:solidFill>
                  <a:schemeClr val="bg1"/>
                </a:solidFill>
              </a:rPr>
              <a:t>The Walkability Indexes</a:t>
            </a:r>
            <a:endParaRPr lang="en-US" sz="1200" dirty="0">
              <a:solidFill>
                <a:schemeClr val="bg1"/>
              </a:solidFill>
            </a:endParaRPr>
          </a:p>
        </p:txBody>
      </p:sp>
      <p:pic>
        <p:nvPicPr>
          <p:cNvPr id="6" name="Picture 5"/>
          <p:cNvPicPr>
            <a:picLocks noChangeAspect="1"/>
          </p:cNvPicPr>
          <p:nvPr/>
        </p:nvPicPr>
        <p:blipFill>
          <a:blip r:embed="rId2"/>
          <a:stretch>
            <a:fillRect/>
          </a:stretch>
        </p:blipFill>
        <p:spPr>
          <a:xfrm>
            <a:off x="462963" y="1811770"/>
            <a:ext cx="2648700" cy="4770013"/>
          </a:xfrm>
          <a:prstGeom prst="rect">
            <a:avLst/>
          </a:prstGeom>
        </p:spPr>
      </p:pic>
      <p:sp>
        <p:nvSpPr>
          <p:cNvPr id="7" name="TextBox 6"/>
          <p:cNvSpPr txBox="1"/>
          <p:nvPr/>
        </p:nvSpPr>
        <p:spPr>
          <a:xfrm>
            <a:off x="3708891" y="1297709"/>
            <a:ext cx="2203178" cy="276999"/>
          </a:xfrm>
          <a:prstGeom prst="rect">
            <a:avLst/>
          </a:prstGeom>
          <a:noFill/>
        </p:spPr>
        <p:txBody>
          <a:bodyPr wrap="square" rtlCol="0">
            <a:spAutoFit/>
          </a:bodyPr>
          <a:lstStyle/>
          <a:p>
            <a:r>
              <a:rPr lang="en-US" sz="1200" dirty="0" smtClean="0">
                <a:solidFill>
                  <a:schemeClr val="bg1"/>
                </a:solidFill>
              </a:rPr>
              <a:t>The Liveability Indexes</a:t>
            </a:r>
            <a:endParaRPr lang="en-US" sz="1200" dirty="0">
              <a:solidFill>
                <a:schemeClr val="bg1"/>
              </a:solidFill>
            </a:endParaRPr>
          </a:p>
        </p:txBody>
      </p:sp>
      <p:pic>
        <p:nvPicPr>
          <p:cNvPr id="8" name="Picture 7"/>
          <p:cNvPicPr>
            <a:picLocks noChangeAspect="1"/>
          </p:cNvPicPr>
          <p:nvPr/>
        </p:nvPicPr>
        <p:blipFill rotWithShape="1">
          <a:blip r:embed="rId3"/>
          <a:srcRect l="23693"/>
          <a:stretch/>
        </p:blipFill>
        <p:spPr>
          <a:xfrm>
            <a:off x="3111663" y="1797086"/>
            <a:ext cx="3194544" cy="4798778"/>
          </a:xfrm>
          <a:prstGeom prst="rect">
            <a:avLst/>
          </a:prstGeom>
        </p:spPr>
      </p:pic>
      <p:pic>
        <p:nvPicPr>
          <p:cNvPr id="14" name="Picture 13"/>
          <p:cNvPicPr>
            <a:picLocks noChangeAspect="1"/>
          </p:cNvPicPr>
          <p:nvPr/>
        </p:nvPicPr>
        <p:blipFill>
          <a:blip r:embed="rId4"/>
          <a:stretch>
            <a:fillRect/>
          </a:stretch>
        </p:blipFill>
        <p:spPr>
          <a:xfrm>
            <a:off x="10300085" y="2169291"/>
            <a:ext cx="1219306" cy="1005927"/>
          </a:xfrm>
          <a:prstGeom prst="rect">
            <a:avLst/>
          </a:prstGeom>
        </p:spPr>
      </p:pic>
      <p:sp>
        <p:nvSpPr>
          <p:cNvPr id="13" name="TextBox 12"/>
          <p:cNvSpPr txBox="1"/>
          <p:nvPr/>
        </p:nvSpPr>
        <p:spPr>
          <a:xfrm>
            <a:off x="6306206" y="1304510"/>
            <a:ext cx="4538577" cy="276999"/>
          </a:xfrm>
          <a:prstGeom prst="rect">
            <a:avLst/>
          </a:prstGeom>
          <a:noFill/>
        </p:spPr>
        <p:txBody>
          <a:bodyPr wrap="square" rtlCol="0">
            <a:spAutoFit/>
          </a:bodyPr>
          <a:lstStyle/>
          <a:p>
            <a:r>
              <a:rPr lang="en-US" sz="1200" dirty="0" smtClean="0">
                <a:solidFill>
                  <a:schemeClr val="bg1"/>
                </a:solidFill>
              </a:rPr>
              <a:t>The  Top 2 or 3 Esri Tapestry Segments</a:t>
            </a:r>
            <a:endParaRPr lang="en-US" sz="1200" dirty="0">
              <a:solidFill>
                <a:schemeClr val="bg1"/>
              </a:solidFill>
            </a:endParaRPr>
          </a:p>
        </p:txBody>
      </p:sp>
      <p:pic>
        <p:nvPicPr>
          <p:cNvPr id="12" name="Picture 11"/>
          <p:cNvPicPr>
            <a:picLocks noChangeAspect="1"/>
          </p:cNvPicPr>
          <p:nvPr/>
        </p:nvPicPr>
        <p:blipFill>
          <a:blip r:embed="rId5"/>
          <a:stretch>
            <a:fillRect/>
          </a:stretch>
        </p:blipFill>
        <p:spPr>
          <a:xfrm>
            <a:off x="6306206" y="1811770"/>
            <a:ext cx="5486562" cy="4784697"/>
          </a:xfrm>
          <a:prstGeom prst="rect">
            <a:avLst/>
          </a:prstGeom>
        </p:spPr>
      </p:pic>
    </p:spTree>
    <p:extLst>
      <p:ext uri="{BB962C8B-B14F-4D97-AF65-F5344CB8AC3E}">
        <p14:creationId xmlns:p14="http://schemas.microsoft.com/office/powerpoint/2010/main" val="1969161380"/>
      </p:ext>
    </p:extLst>
  </p:cSld>
  <p:clrMapOvr>
    <a:masterClrMapping/>
  </p:clrMapOvr>
  <mc:AlternateContent xmlns:mc="http://schemas.openxmlformats.org/markup-compatibility/2006" xmlns:p14="http://schemas.microsoft.com/office/powerpoint/2010/main">
    <mc:Choice Requires="p14">
      <p:transition spd="slow" p14:dur="1500" advTm="20000">
        <p:split orient="vert"/>
      </p:transition>
    </mc:Choice>
    <mc:Fallback xmlns="">
      <p:transition spd="slow" advTm="20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6"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80">
                                          <p:stCondLst>
                                            <p:cond delay="0"/>
                                          </p:stCondLst>
                                        </p:cTn>
                                        <p:tgtEl>
                                          <p:spTgt spid="7"/>
                                        </p:tgtEl>
                                      </p:cBhvr>
                                    </p:animEffect>
                                    <p:anim calcmode="lin" valueType="num">
                                      <p:cBhvr>
                                        <p:cTn id="33"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38" dur="26">
                                          <p:stCondLst>
                                            <p:cond delay="650"/>
                                          </p:stCondLst>
                                        </p:cTn>
                                        <p:tgtEl>
                                          <p:spTgt spid="7"/>
                                        </p:tgtEl>
                                      </p:cBhvr>
                                      <p:to x="100000" y="60000"/>
                                    </p:animScale>
                                    <p:animScale>
                                      <p:cBhvr>
                                        <p:cTn id="39" dur="166" decel="50000">
                                          <p:stCondLst>
                                            <p:cond delay="676"/>
                                          </p:stCondLst>
                                        </p:cTn>
                                        <p:tgtEl>
                                          <p:spTgt spid="7"/>
                                        </p:tgtEl>
                                      </p:cBhvr>
                                      <p:to x="100000" y="100000"/>
                                    </p:animScale>
                                    <p:animScale>
                                      <p:cBhvr>
                                        <p:cTn id="40" dur="26">
                                          <p:stCondLst>
                                            <p:cond delay="1312"/>
                                          </p:stCondLst>
                                        </p:cTn>
                                        <p:tgtEl>
                                          <p:spTgt spid="7"/>
                                        </p:tgtEl>
                                      </p:cBhvr>
                                      <p:to x="100000" y="80000"/>
                                    </p:animScale>
                                    <p:animScale>
                                      <p:cBhvr>
                                        <p:cTn id="41" dur="166" decel="50000">
                                          <p:stCondLst>
                                            <p:cond delay="1338"/>
                                          </p:stCondLst>
                                        </p:cTn>
                                        <p:tgtEl>
                                          <p:spTgt spid="7"/>
                                        </p:tgtEl>
                                      </p:cBhvr>
                                      <p:to x="100000" y="100000"/>
                                    </p:animScale>
                                    <p:animScale>
                                      <p:cBhvr>
                                        <p:cTn id="42" dur="26">
                                          <p:stCondLst>
                                            <p:cond delay="1642"/>
                                          </p:stCondLst>
                                        </p:cTn>
                                        <p:tgtEl>
                                          <p:spTgt spid="7"/>
                                        </p:tgtEl>
                                      </p:cBhvr>
                                      <p:to x="100000" y="90000"/>
                                    </p:animScale>
                                    <p:animScale>
                                      <p:cBhvr>
                                        <p:cTn id="43" dur="166" decel="50000">
                                          <p:stCondLst>
                                            <p:cond delay="1668"/>
                                          </p:stCondLst>
                                        </p:cTn>
                                        <p:tgtEl>
                                          <p:spTgt spid="7"/>
                                        </p:tgtEl>
                                      </p:cBhvr>
                                      <p:to x="100000" y="100000"/>
                                    </p:animScale>
                                    <p:animScale>
                                      <p:cBhvr>
                                        <p:cTn id="44" dur="26">
                                          <p:stCondLst>
                                            <p:cond delay="1808"/>
                                          </p:stCondLst>
                                        </p:cTn>
                                        <p:tgtEl>
                                          <p:spTgt spid="7"/>
                                        </p:tgtEl>
                                      </p:cBhvr>
                                      <p:to x="100000" y="95000"/>
                                    </p:animScale>
                                    <p:animScale>
                                      <p:cBhvr>
                                        <p:cTn id="45" dur="166" decel="50000">
                                          <p:stCondLst>
                                            <p:cond delay="1834"/>
                                          </p:stCondLst>
                                        </p:cTn>
                                        <p:tgtEl>
                                          <p:spTgt spid="7"/>
                                        </p:tgtEl>
                                      </p:cBhvr>
                                      <p:to x="100000" y="100000"/>
                                    </p:animScale>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8"/>
                                        </p:tgtEl>
                                        <p:attrNameLst>
                                          <p:attrName>style.visibility</p:attrName>
                                        </p:attrNameLst>
                                      </p:cBhvr>
                                      <p:to>
                                        <p:strVal val="visible"/>
                                      </p:to>
                                    </p:set>
                                    <p:anim calcmode="lin" valueType="num">
                                      <p:cBhvr additive="base">
                                        <p:cTn id="50" dur="500" fill="hold"/>
                                        <p:tgtEl>
                                          <p:spTgt spid="8"/>
                                        </p:tgtEl>
                                        <p:attrNameLst>
                                          <p:attrName>ppt_x</p:attrName>
                                        </p:attrNameLst>
                                      </p:cBhvr>
                                      <p:tavLst>
                                        <p:tav tm="0">
                                          <p:val>
                                            <p:strVal val="#ppt_x"/>
                                          </p:val>
                                        </p:tav>
                                        <p:tav tm="100000">
                                          <p:val>
                                            <p:strVal val="#ppt_x"/>
                                          </p:val>
                                        </p:tav>
                                      </p:tavLst>
                                    </p:anim>
                                    <p:anim calcmode="lin" valueType="num">
                                      <p:cBhvr additive="base">
                                        <p:cTn id="5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6" presetClass="entr" presetSubtype="0" fill="hold" grpId="0" nodeType="click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ipe(down)">
                                      <p:cBhvr>
                                        <p:cTn id="56" dur="580">
                                          <p:stCondLst>
                                            <p:cond delay="0"/>
                                          </p:stCondLst>
                                        </p:cTn>
                                        <p:tgtEl>
                                          <p:spTgt spid="13"/>
                                        </p:tgtEl>
                                      </p:cBhvr>
                                    </p:animEffect>
                                    <p:anim calcmode="lin" valueType="num">
                                      <p:cBhvr>
                                        <p:cTn id="57"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58"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59"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60"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61"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62" dur="26">
                                          <p:stCondLst>
                                            <p:cond delay="650"/>
                                          </p:stCondLst>
                                        </p:cTn>
                                        <p:tgtEl>
                                          <p:spTgt spid="13"/>
                                        </p:tgtEl>
                                      </p:cBhvr>
                                      <p:to x="100000" y="60000"/>
                                    </p:animScale>
                                    <p:animScale>
                                      <p:cBhvr>
                                        <p:cTn id="63" dur="166" decel="50000">
                                          <p:stCondLst>
                                            <p:cond delay="676"/>
                                          </p:stCondLst>
                                        </p:cTn>
                                        <p:tgtEl>
                                          <p:spTgt spid="13"/>
                                        </p:tgtEl>
                                      </p:cBhvr>
                                      <p:to x="100000" y="100000"/>
                                    </p:animScale>
                                    <p:animScale>
                                      <p:cBhvr>
                                        <p:cTn id="64" dur="26">
                                          <p:stCondLst>
                                            <p:cond delay="1312"/>
                                          </p:stCondLst>
                                        </p:cTn>
                                        <p:tgtEl>
                                          <p:spTgt spid="13"/>
                                        </p:tgtEl>
                                      </p:cBhvr>
                                      <p:to x="100000" y="80000"/>
                                    </p:animScale>
                                    <p:animScale>
                                      <p:cBhvr>
                                        <p:cTn id="65" dur="166" decel="50000">
                                          <p:stCondLst>
                                            <p:cond delay="1338"/>
                                          </p:stCondLst>
                                        </p:cTn>
                                        <p:tgtEl>
                                          <p:spTgt spid="13"/>
                                        </p:tgtEl>
                                      </p:cBhvr>
                                      <p:to x="100000" y="100000"/>
                                    </p:animScale>
                                    <p:animScale>
                                      <p:cBhvr>
                                        <p:cTn id="66" dur="26">
                                          <p:stCondLst>
                                            <p:cond delay="1642"/>
                                          </p:stCondLst>
                                        </p:cTn>
                                        <p:tgtEl>
                                          <p:spTgt spid="13"/>
                                        </p:tgtEl>
                                      </p:cBhvr>
                                      <p:to x="100000" y="90000"/>
                                    </p:animScale>
                                    <p:animScale>
                                      <p:cBhvr>
                                        <p:cTn id="67" dur="166" decel="50000">
                                          <p:stCondLst>
                                            <p:cond delay="1668"/>
                                          </p:stCondLst>
                                        </p:cTn>
                                        <p:tgtEl>
                                          <p:spTgt spid="13"/>
                                        </p:tgtEl>
                                      </p:cBhvr>
                                      <p:to x="100000" y="100000"/>
                                    </p:animScale>
                                    <p:animScale>
                                      <p:cBhvr>
                                        <p:cTn id="68" dur="26">
                                          <p:stCondLst>
                                            <p:cond delay="1808"/>
                                          </p:stCondLst>
                                        </p:cTn>
                                        <p:tgtEl>
                                          <p:spTgt spid="13"/>
                                        </p:tgtEl>
                                      </p:cBhvr>
                                      <p:to x="100000" y="95000"/>
                                    </p:animScale>
                                    <p:animScale>
                                      <p:cBhvr>
                                        <p:cTn id="69" dur="166" decel="50000">
                                          <p:stCondLst>
                                            <p:cond delay="1834"/>
                                          </p:stCondLst>
                                        </p:cTn>
                                        <p:tgtEl>
                                          <p:spTgt spid="13"/>
                                        </p:tgtEl>
                                      </p:cBhvr>
                                      <p:to x="100000" y="100000"/>
                                    </p:animScale>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nodeType="clickEffect">
                                  <p:stCondLst>
                                    <p:cond delay="0"/>
                                  </p:stCondLst>
                                  <p:childTnLst>
                                    <p:set>
                                      <p:cBhvr>
                                        <p:cTn id="73" dur="1" fill="hold">
                                          <p:stCondLst>
                                            <p:cond delay="0"/>
                                          </p:stCondLst>
                                        </p:cTn>
                                        <p:tgtEl>
                                          <p:spTgt spid="12"/>
                                        </p:tgtEl>
                                        <p:attrNameLst>
                                          <p:attrName>style.visibility</p:attrName>
                                        </p:attrNameLst>
                                      </p:cBhvr>
                                      <p:to>
                                        <p:strVal val="visible"/>
                                      </p:to>
                                    </p:set>
                                    <p:animEffect transition="in" filter="fade">
                                      <p:cBhvr>
                                        <p:cTn id="74" dur="1000"/>
                                        <p:tgtEl>
                                          <p:spTgt spid="12"/>
                                        </p:tgtEl>
                                      </p:cBhvr>
                                    </p:animEffect>
                                    <p:anim calcmode="lin" valueType="num">
                                      <p:cBhvr>
                                        <p:cTn id="75" dur="1000" fill="hold"/>
                                        <p:tgtEl>
                                          <p:spTgt spid="12"/>
                                        </p:tgtEl>
                                        <p:attrNameLst>
                                          <p:attrName>ppt_x</p:attrName>
                                        </p:attrNameLst>
                                      </p:cBhvr>
                                      <p:tavLst>
                                        <p:tav tm="0">
                                          <p:val>
                                            <p:strVal val="#ppt_x"/>
                                          </p:val>
                                        </p:tav>
                                        <p:tav tm="100000">
                                          <p:val>
                                            <p:strVal val="#ppt_x"/>
                                          </p:val>
                                        </p:tav>
                                      </p:tavLst>
                                    </p:anim>
                                    <p:anim calcmode="lin" valueType="num">
                                      <p:cBhvr>
                                        <p:cTn id="7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DASHBOARDS</a:t>
            </a:r>
            <a:endParaRPr lang="en-US" dirty="0"/>
          </a:p>
        </p:txBody>
      </p:sp>
      <p:sp>
        <p:nvSpPr>
          <p:cNvPr id="3" name="Text Placeholder 2"/>
          <p:cNvSpPr>
            <a:spLocks noGrp="1"/>
          </p:cNvSpPr>
          <p:nvPr>
            <p:ph type="body" idx="1"/>
          </p:nvPr>
        </p:nvSpPr>
        <p:spPr>
          <a:xfrm>
            <a:off x="6895558" y="2677644"/>
            <a:ext cx="4550208" cy="2283823"/>
          </a:xfrm>
        </p:spPr>
        <p:txBody>
          <a:bodyPr/>
          <a:lstStyle/>
          <a:p>
            <a:r>
              <a:rPr lang="en-US" dirty="0" smtClean="0"/>
              <a:t>A VARIETY OF METRICS REPORTED</a:t>
            </a:r>
            <a:endParaRPr lang="en-US" dirty="0"/>
          </a:p>
        </p:txBody>
      </p:sp>
      <p:pic>
        <p:nvPicPr>
          <p:cNvPr id="4" name="Picture 3"/>
          <p:cNvPicPr>
            <a:picLocks noChangeAspect="1"/>
          </p:cNvPicPr>
          <p:nvPr/>
        </p:nvPicPr>
        <p:blipFill>
          <a:blip r:embed="rId2"/>
          <a:stretch>
            <a:fillRect/>
          </a:stretch>
        </p:blipFill>
        <p:spPr>
          <a:xfrm>
            <a:off x="10226460" y="1538671"/>
            <a:ext cx="1219306" cy="1005927"/>
          </a:xfrm>
          <a:prstGeom prst="rect">
            <a:avLst/>
          </a:prstGeom>
        </p:spPr>
      </p:pic>
    </p:spTree>
    <p:extLst>
      <p:ext uri="{BB962C8B-B14F-4D97-AF65-F5344CB8AC3E}">
        <p14:creationId xmlns:p14="http://schemas.microsoft.com/office/powerpoint/2010/main" val="418117569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226513" y="1496629"/>
            <a:ext cx="1219306" cy="1005927"/>
          </a:xfrm>
          <a:prstGeom prst="rect">
            <a:avLst/>
          </a:prstGeom>
        </p:spPr>
      </p:pic>
      <p:graphicFrame>
        <p:nvGraphicFramePr>
          <p:cNvPr id="3" name="Chart 2"/>
          <p:cNvGraphicFramePr>
            <a:graphicFrameLocks/>
          </p:cNvGraphicFramePr>
          <p:nvPr>
            <p:extLst>
              <p:ext uri="{D42A27DB-BD31-4B8C-83A1-F6EECF244321}">
                <p14:modId xmlns:p14="http://schemas.microsoft.com/office/powerpoint/2010/main" val="4035169855"/>
              </p:ext>
            </p:extLst>
          </p:nvPr>
        </p:nvGraphicFramePr>
        <p:xfrm>
          <a:off x="141890" y="627992"/>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536028" y="157655"/>
            <a:ext cx="9101958" cy="369332"/>
          </a:xfrm>
          <a:prstGeom prst="rect">
            <a:avLst/>
          </a:prstGeom>
          <a:noFill/>
        </p:spPr>
        <p:txBody>
          <a:bodyPr wrap="square" rtlCol="0">
            <a:spAutoFit/>
          </a:bodyPr>
          <a:lstStyle/>
          <a:p>
            <a:r>
              <a:rPr lang="en-US" dirty="0" smtClean="0"/>
              <a:t>Basic Demographics</a:t>
            </a:r>
            <a:endParaRPr lang="en-US" dirty="0"/>
          </a:p>
        </p:txBody>
      </p:sp>
      <p:graphicFrame>
        <p:nvGraphicFramePr>
          <p:cNvPr id="11" name="Chart 10"/>
          <p:cNvGraphicFramePr>
            <a:graphicFrameLocks/>
          </p:cNvGraphicFramePr>
          <p:nvPr>
            <p:extLst>
              <p:ext uri="{D42A27DB-BD31-4B8C-83A1-F6EECF244321}">
                <p14:modId xmlns:p14="http://schemas.microsoft.com/office/powerpoint/2010/main" val="1989806811"/>
              </p:ext>
            </p:extLst>
          </p:nvPr>
        </p:nvGraphicFramePr>
        <p:xfrm>
          <a:off x="4544007" y="627992"/>
          <a:ext cx="5576207" cy="280049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p:cNvGraphicFramePr>
            <a:graphicFrameLocks/>
          </p:cNvGraphicFramePr>
          <p:nvPr>
            <p:extLst>
              <p:ext uri="{D42A27DB-BD31-4B8C-83A1-F6EECF244321}">
                <p14:modId xmlns:p14="http://schemas.microsoft.com/office/powerpoint/2010/main" val="224441776"/>
              </p:ext>
            </p:extLst>
          </p:nvPr>
        </p:nvGraphicFramePr>
        <p:xfrm>
          <a:off x="861914" y="3371192"/>
          <a:ext cx="9258300" cy="338137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84321435"/>
      </p:ext>
    </p:extLst>
  </p:cSld>
  <p:clrMapOvr>
    <a:masterClrMapping/>
  </p:clrMapOvr>
  <p:transition advTm="10000">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163450" y="1381016"/>
            <a:ext cx="1219306" cy="1005927"/>
          </a:xfrm>
          <a:prstGeom prst="rect">
            <a:avLst/>
          </a:prstGeom>
        </p:spPr>
      </p:pic>
      <p:graphicFrame>
        <p:nvGraphicFramePr>
          <p:cNvPr id="7" name="Chart 6"/>
          <p:cNvGraphicFramePr>
            <a:graphicFrameLocks/>
          </p:cNvGraphicFramePr>
          <p:nvPr>
            <p:extLst>
              <p:ext uri="{D42A27DB-BD31-4B8C-83A1-F6EECF244321}">
                <p14:modId xmlns:p14="http://schemas.microsoft.com/office/powerpoint/2010/main" val="207626304"/>
              </p:ext>
            </p:extLst>
          </p:nvPr>
        </p:nvGraphicFramePr>
        <p:xfrm>
          <a:off x="317938" y="177662"/>
          <a:ext cx="9420225" cy="264318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7526165" y="177662"/>
            <a:ext cx="2809875" cy="361950"/>
          </a:xfrm>
          <a:prstGeom prst="rect">
            <a:avLst/>
          </a:prstGeom>
          <a:solidFill>
            <a:sysClr val="window" lastClr="FFFFFF"/>
          </a:solidFill>
          <a:ln w="9525" cmpd="sng">
            <a:noFill/>
          </a:ln>
          <a:effectLst/>
        </p:spPr>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Median Age:  Rank = 1 (lower) is older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Entertainment Spending: Rank = 1 (lower) is more</a:t>
            </a:r>
          </a:p>
        </p:txBody>
      </p:sp>
      <p:graphicFrame>
        <p:nvGraphicFramePr>
          <p:cNvPr id="5" name="Chart 4"/>
          <p:cNvGraphicFramePr>
            <a:graphicFrameLocks/>
          </p:cNvGraphicFramePr>
          <p:nvPr>
            <p:extLst>
              <p:ext uri="{D42A27DB-BD31-4B8C-83A1-F6EECF244321}">
                <p14:modId xmlns:p14="http://schemas.microsoft.com/office/powerpoint/2010/main" val="2608649241"/>
              </p:ext>
            </p:extLst>
          </p:nvPr>
        </p:nvGraphicFramePr>
        <p:xfrm>
          <a:off x="333350" y="2907322"/>
          <a:ext cx="11049406" cy="374599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088194494"/>
      </p:ext>
    </p:extLst>
  </p:cSld>
  <p:clrMapOvr>
    <a:masterClrMapping/>
  </p:clrMapOvr>
  <p:transition spd="slow" advTm="10000">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 Views</a:t>
            </a:r>
            <a:endParaRPr lang="en-US" dirty="0"/>
          </a:p>
        </p:txBody>
      </p:sp>
      <p:sp>
        <p:nvSpPr>
          <p:cNvPr id="3" name="Text Placeholder 2"/>
          <p:cNvSpPr>
            <a:spLocks noGrp="1"/>
          </p:cNvSpPr>
          <p:nvPr>
            <p:ph type="body" idx="1"/>
          </p:nvPr>
        </p:nvSpPr>
        <p:spPr>
          <a:xfrm>
            <a:off x="6510528" y="2121408"/>
            <a:ext cx="4140409" cy="2840059"/>
          </a:xfrm>
        </p:spPr>
        <p:txBody>
          <a:bodyPr/>
          <a:lstStyle/>
          <a:p>
            <a:r>
              <a:rPr lang="en-US" dirty="0" smtClean="0"/>
              <a:t>Leveraging the power of 3d map views and joining it with the exceptional market data found from the esri analysis</a:t>
            </a:r>
            <a:endParaRPr lang="en-US" dirty="0"/>
          </a:p>
        </p:txBody>
      </p:sp>
      <p:pic>
        <p:nvPicPr>
          <p:cNvPr id="4" name="Picture 3"/>
          <p:cNvPicPr>
            <a:picLocks noChangeAspect="1"/>
          </p:cNvPicPr>
          <p:nvPr/>
        </p:nvPicPr>
        <p:blipFill>
          <a:blip r:embed="rId2"/>
          <a:stretch>
            <a:fillRect/>
          </a:stretch>
        </p:blipFill>
        <p:spPr>
          <a:xfrm>
            <a:off x="10163450" y="1381016"/>
            <a:ext cx="1219306" cy="1005927"/>
          </a:xfrm>
          <a:prstGeom prst="rect">
            <a:avLst/>
          </a:prstGeom>
        </p:spPr>
      </p:pic>
    </p:spTree>
    <p:extLst>
      <p:ext uri="{BB962C8B-B14F-4D97-AF65-F5344CB8AC3E}">
        <p14:creationId xmlns:p14="http://schemas.microsoft.com/office/powerpoint/2010/main" val="1804233833"/>
      </p:ext>
    </p:extLst>
  </p:cSld>
  <p:clrMapOvr>
    <a:masterClrMapping/>
  </p:clrMapOvr>
  <p:transition spd="slow" advTm="2000">
    <p:push dir="u"/>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DD grey">
    <a:dk1>
      <a:sysClr val="windowText" lastClr="000000"/>
    </a:dk1>
    <a:lt1>
      <a:sysClr val="window" lastClr="FFFFFF"/>
    </a:lt1>
    <a:dk2>
      <a:srgbClr val="45565F"/>
    </a:dk2>
    <a:lt2>
      <a:srgbClr val="E3DED1"/>
    </a:lt2>
    <a:accent1>
      <a:srgbClr val="7C892B"/>
    </a:accent1>
    <a:accent2>
      <a:srgbClr val="45565F"/>
    </a:accent2>
    <a:accent3>
      <a:srgbClr val="BECD61"/>
    </a:accent3>
    <a:accent4>
      <a:srgbClr val="60ACCE"/>
    </a:accent4>
    <a:accent5>
      <a:srgbClr val="6BA0A3"/>
    </a:accent5>
    <a:accent6>
      <a:srgbClr val="0989B1"/>
    </a:accent6>
    <a:hlink>
      <a:srgbClr val="6D9329"/>
    </a:hlink>
    <a:folHlink>
      <a:srgbClr val="BA690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Ion Boardroom</Template>
  <TotalTime>2971</TotalTime>
  <Words>995</Words>
  <Application>Microsoft Office PowerPoint</Application>
  <PresentationFormat>Widescreen</PresentationFormat>
  <Paragraphs>78</Paragraphs>
  <Slides>24</Slides>
  <Notes>1</Notes>
  <HiddenSlides>0</HiddenSlides>
  <MMClips>1</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33" baseType="lpstr">
      <vt:lpstr>Arial</vt:lpstr>
      <vt:lpstr>Calibri</vt:lpstr>
      <vt:lpstr>Cambria</vt:lpstr>
      <vt:lpstr>Century Gothic</vt:lpstr>
      <vt:lpstr>Times New Roman</vt:lpstr>
      <vt:lpstr>Wingdings</vt:lpstr>
      <vt:lpstr>Wingdings 3</vt:lpstr>
      <vt:lpstr>Ion Boardroom</vt:lpstr>
      <vt:lpstr>Microsoft Excel Worksheet</vt:lpstr>
      <vt:lpstr>Demographic and Market Analysis of locations for  The Dancing Dog</vt:lpstr>
      <vt:lpstr>Sources and Scope</vt:lpstr>
      <vt:lpstr>Developing the Target Customer Profile</vt:lpstr>
      <vt:lpstr>The Captured Data for 32 Addresses </vt:lpstr>
      <vt:lpstr>The Captured Data for 32 Addresses  also included</vt:lpstr>
      <vt:lpstr>DASHBOARDS</vt:lpstr>
      <vt:lpstr>PowerPoint Presentation</vt:lpstr>
      <vt:lpstr>PowerPoint Presentation</vt:lpstr>
      <vt:lpstr>Map Views</vt:lpstr>
      <vt:lpstr>These are the mapped location possibilities for The Dancing Dog</vt:lpstr>
      <vt:lpstr>3D map views which show the distribution of  Esri Tapestry Segment information per location</vt:lpstr>
      <vt:lpstr>Through which the owners can rotate, zoom, and interact with.</vt:lpstr>
      <vt:lpstr>PowerPoint Presentation</vt:lpstr>
      <vt:lpstr>PowerPoint Presentation</vt:lpstr>
      <vt:lpstr>PowerPoint Presentation</vt:lpstr>
      <vt:lpstr>PowerPoint Presentation</vt:lpstr>
      <vt:lpstr>The Final  Analysis</vt:lpstr>
      <vt:lpstr>PowerPoint Presentation</vt:lpstr>
      <vt:lpstr>Summary of Lifestyle Scores</vt:lpstr>
      <vt:lpstr>Final demographic characteristics</vt:lpstr>
      <vt:lpstr>Final location selections</vt:lpstr>
      <vt:lpstr>Final locations</vt:lpstr>
      <vt:lpstr>PowerPoint Presentation</vt:lpstr>
      <vt:lpstr>Reference Hyperlinks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Andrea Brice</dc:creator>
  <cp:lastModifiedBy>Andrea Brice</cp:lastModifiedBy>
  <cp:revision>176</cp:revision>
  <dcterms:created xsi:type="dcterms:W3CDTF">2015-11-16T20:09:02Z</dcterms:created>
  <dcterms:modified xsi:type="dcterms:W3CDTF">2015-11-20T17:28:45Z</dcterms:modified>
</cp:coreProperties>
</file>

<file path=docProps/thumbnail.jpeg>
</file>